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0" r:id="rId2"/>
    <p:sldId id="256" r:id="rId3"/>
    <p:sldId id="272" r:id="rId4"/>
    <p:sldId id="282" r:id="rId5"/>
    <p:sldId id="283" r:id="rId6"/>
    <p:sldId id="274" r:id="rId7"/>
    <p:sldId id="293" r:id="rId8"/>
    <p:sldId id="281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4" r:id="rId18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94660"/>
  </p:normalViewPr>
  <p:slideViewPr>
    <p:cSldViewPr>
      <p:cViewPr varScale="1">
        <p:scale>
          <a:sx n="142" d="100"/>
          <a:sy n="142" d="100"/>
        </p:scale>
        <p:origin x="31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5B44EC-CD04-4FDF-B06F-0AE07883EB7D}" type="doc">
      <dgm:prSet loTypeId="urn:microsoft.com/office/officeart/2005/8/layout/hProcess9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D707D289-0B54-4BB1-B822-9CAD3E6F5128}">
      <dgm:prSet phldrT="[Text]"/>
      <dgm:spPr/>
      <dgm:t>
        <a:bodyPr/>
        <a:lstStyle/>
        <a:p>
          <a:r>
            <a:rPr lang="de-DE" dirty="0" err="1"/>
            <a:t>Lube</a:t>
          </a:r>
          <a:endParaRPr lang="de-DE" dirty="0"/>
        </a:p>
      </dgm:t>
    </dgm:pt>
    <dgm:pt modelId="{F6A80B44-9139-409B-8F95-69AEB957BBE1}" type="parTrans" cxnId="{48A41902-ADD9-4262-B31D-66D5494C11A1}">
      <dgm:prSet/>
      <dgm:spPr/>
      <dgm:t>
        <a:bodyPr/>
        <a:lstStyle/>
        <a:p>
          <a:endParaRPr lang="de-DE"/>
        </a:p>
      </dgm:t>
    </dgm:pt>
    <dgm:pt modelId="{9C6B3519-8728-413B-A486-AA931288EBB9}" type="sibTrans" cxnId="{48A41902-ADD9-4262-B31D-66D5494C11A1}">
      <dgm:prSet/>
      <dgm:spPr/>
      <dgm:t>
        <a:bodyPr/>
        <a:lstStyle/>
        <a:p>
          <a:endParaRPr lang="de-DE"/>
        </a:p>
      </dgm:t>
    </dgm:pt>
    <dgm:pt modelId="{A76B383C-7C2C-4CDC-8C4B-5D2B3A7DC323}">
      <dgm:prSet phldrT="[Text]"/>
      <dgm:spPr/>
      <dgm:t>
        <a:bodyPr/>
        <a:lstStyle/>
        <a:p>
          <a:r>
            <a:rPr lang="de-DE" dirty="0"/>
            <a:t>Assembly</a:t>
          </a:r>
        </a:p>
      </dgm:t>
    </dgm:pt>
    <dgm:pt modelId="{5BF9143E-F5E7-4F18-B330-80A2C636A447}" type="parTrans" cxnId="{D0A7BF44-D1A1-449F-8491-D9F665F5FB28}">
      <dgm:prSet/>
      <dgm:spPr/>
      <dgm:t>
        <a:bodyPr/>
        <a:lstStyle/>
        <a:p>
          <a:endParaRPr lang="de-DE"/>
        </a:p>
      </dgm:t>
    </dgm:pt>
    <dgm:pt modelId="{9450F59D-C657-4CEC-9B7C-7F9174A64F05}" type="sibTrans" cxnId="{D0A7BF44-D1A1-449F-8491-D9F665F5FB28}">
      <dgm:prSet/>
      <dgm:spPr/>
      <dgm:t>
        <a:bodyPr/>
        <a:lstStyle/>
        <a:p>
          <a:endParaRPr lang="de-DE"/>
        </a:p>
      </dgm:t>
    </dgm:pt>
    <dgm:pt modelId="{A9387ED1-2DD8-485F-A8E2-8CCF82BCE79E}">
      <dgm:prSet phldrT="[Text]"/>
      <dgm:spPr/>
      <dgm:t>
        <a:bodyPr/>
        <a:lstStyle/>
        <a:p>
          <a:r>
            <a:rPr lang="de-DE" dirty="0" err="1"/>
            <a:t>Inspection</a:t>
          </a:r>
          <a:r>
            <a:rPr lang="de-DE" dirty="0"/>
            <a:t> </a:t>
          </a:r>
          <a:r>
            <a:rPr lang="de-DE" dirty="0" err="1"/>
            <a:t>Pressure</a:t>
          </a:r>
          <a:r>
            <a:rPr lang="de-DE" dirty="0"/>
            <a:t> (</a:t>
          </a:r>
          <a:r>
            <a:rPr lang="de-DE" dirty="0" err="1"/>
            <a:t>filling</a:t>
          </a:r>
          <a:r>
            <a:rPr lang="de-DE" dirty="0"/>
            <a:t> bell)</a:t>
          </a:r>
        </a:p>
      </dgm:t>
    </dgm:pt>
    <dgm:pt modelId="{835647AC-3914-4943-AAE0-1454C19E9DA9}" type="parTrans" cxnId="{82FF4872-7610-4EF9-8852-AE8D13C44662}">
      <dgm:prSet/>
      <dgm:spPr/>
      <dgm:t>
        <a:bodyPr/>
        <a:lstStyle/>
        <a:p>
          <a:endParaRPr lang="de-DE"/>
        </a:p>
      </dgm:t>
    </dgm:pt>
    <dgm:pt modelId="{6E39ABF2-F422-4DD0-986D-9423C10F1F69}" type="sibTrans" cxnId="{82FF4872-7610-4EF9-8852-AE8D13C44662}">
      <dgm:prSet/>
      <dgm:spPr/>
      <dgm:t>
        <a:bodyPr/>
        <a:lstStyle/>
        <a:p>
          <a:endParaRPr lang="de-DE"/>
        </a:p>
      </dgm:t>
    </dgm:pt>
    <dgm:pt modelId="{B839DAF2-7B1D-4370-8EA2-DFA823DD9EA6}">
      <dgm:prSet phldrT="[Text]"/>
      <dgm:spPr/>
      <dgm:t>
        <a:bodyPr/>
        <a:lstStyle/>
        <a:p>
          <a:r>
            <a:rPr lang="de-DE" dirty="0"/>
            <a:t>TU</a:t>
          </a:r>
        </a:p>
      </dgm:t>
    </dgm:pt>
    <dgm:pt modelId="{5FA769E0-6432-46ED-9E82-9F33A9CC108A}" type="parTrans" cxnId="{37E405CF-118C-47DA-A47C-009BC7F56210}">
      <dgm:prSet/>
      <dgm:spPr/>
      <dgm:t>
        <a:bodyPr/>
        <a:lstStyle/>
        <a:p>
          <a:endParaRPr lang="de-DE"/>
        </a:p>
      </dgm:t>
    </dgm:pt>
    <dgm:pt modelId="{54C574F5-5D63-4C8B-BC38-CDE067B878EF}" type="sibTrans" cxnId="{37E405CF-118C-47DA-A47C-009BC7F56210}">
      <dgm:prSet/>
      <dgm:spPr/>
      <dgm:t>
        <a:bodyPr/>
        <a:lstStyle/>
        <a:p>
          <a:endParaRPr lang="de-DE"/>
        </a:p>
      </dgm:t>
    </dgm:pt>
    <dgm:pt modelId="{4086ACA7-6824-4B7A-BE05-13F3B2DC394C}">
      <dgm:prSet phldrT="[Text]"/>
      <dgm:spPr/>
      <dgm:t>
        <a:bodyPr/>
        <a:lstStyle/>
        <a:p>
          <a:r>
            <a:rPr lang="de-DE" dirty="0"/>
            <a:t>TB/TG</a:t>
          </a:r>
        </a:p>
      </dgm:t>
    </dgm:pt>
    <dgm:pt modelId="{EF5C60B4-C707-4913-B4E7-1B017B7DF086}" type="parTrans" cxnId="{D0EE8C69-D202-4D06-8955-440539BA8BA6}">
      <dgm:prSet/>
      <dgm:spPr/>
      <dgm:t>
        <a:bodyPr/>
        <a:lstStyle/>
        <a:p>
          <a:endParaRPr lang="de-DE"/>
        </a:p>
      </dgm:t>
    </dgm:pt>
    <dgm:pt modelId="{43206F1F-B00C-4386-8A1C-8A0C35B5855E}" type="sibTrans" cxnId="{D0EE8C69-D202-4D06-8955-440539BA8BA6}">
      <dgm:prSet/>
      <dgm:spPr/>
      <dgm:t>
        <a:bodyPr/>
        <a:lstStyle/>
        <a:p>
          <a:endParaRPr lang="de-DE"/>
        </a:p>
      </dgm:t>
    </dgm:pt>
    <dgm:pt modelId="{8C3ED482-08DF-43DB-AADD-E41A3CBB85BF}">
      <dgm:prSet phldrT="[Text]"/>
      <dgm:spPr/>
      <dgm:t>
        <a:bodyPr/>
        <a:lstStyle/>
        <a:p>
          <a:r>
            <a:rPr lang="de-DE" dirty="0" err="1"/>
            <a:t>Marking</a:t>
          </a:r>
          <a:endParaRPr lang="de-DE" dirty="0"/>
        </a:p>
      </dgm:t>
    </dgm:pt>
    <dgm:pt modelId="{16600A22-9EBF-4CFD-B76D-E978F8A13EDF}" type="parTrans" cxnId="{C3FF7F2F-8D89-46CA-A720-38B77855A1F1}">
      <dgm:prSet/>
      <dgm:spPr/>
      <dgm:t>
        <a:bodyPr/>
        <a:lstStyle/>
        <a:p>
          <a:endParaRPr lang="de-DE"/>
        </a:p>
      </dgm:t>
    </dgm:pt>
    <dgm:pt modelId="{B912AEE7-0EE8-4FEF-BB9C-5EC9440A1170}" type="sibTrans" cxnId="{C3FF7F2F-8D89-46CA-A720-38B77855A1F1}">
      <dgm:prSet/>
      <dgm:spPr/>
      <dgm:t>
        <a:bodyPr/>
        <a:lstStyle/>
        <a:p>
          <a:endParaRPr lang="de-DE"/>
        </a:p>
      </dgm:t>
    </dgm:pt>
    <dgm:pt modelId="{E9E8B421-15D3-4D9A-9745-4F842884F9C9}">
      <dgm:prSet phldrT="[Text]"/>
      <dgm:spPr/>
      <dgm:t>
        <a:bodyPr/>
        <a:lstStyle/>
        <a:p>
          <a:r>
            <a:rPr lang="de-DE" dirty="0" err="1"/>
            <a:t>Disassembly</a:t>
          </a:r>
          <a:endParaRPr lang="de-DE" dirty="0"/>
        </a:p>
      </dgm:t>
    </dgm:pt>
    <dgm:pt modelId="{CB81A48E-00C0-4159-AFE4-7CB3FBBFE671}" type="parTrans" cxnId="{B5CAB2CC-D79A-463F-8ED2-5B8731257BF4}">
      <dgm:prSet/>
      <dgm:spPr/>
      <dgm:t>
        <a:bodyPr/>
        <a:lstStyle/>
        <a:p>
          <a:endParaRPr lang="de-DE"/>
        </a:p>
      </dgm:t>
    </dgm:pt>
    <dgm:pt modelId="{EA60B513-AEA4-4164-BB30-887043F87BF9}" type="sibTrans" cxnId="{B5CAB2CC-D79A-463F-8ED2-5B8731257BF4}">
      <dgm:prSet/>
      <dgm:spPr/>
      <dgm:t>
        <a:bodyPr/>
        <a:lstStyle/>
        <a:p>
          <a:endParaRPr lang="de-DE"/>
        </a:p>
      </dgm:t>
    </dgm:pt>
    <dgm:pt modelId="{BE937AB2-D1B0-4F2C-BFBE-45F8EA1BBED1}">
      <dgm:prSet phldrT="[Text]"/>
      <dgm:spPr/>
      <dgm:t>
        <a:bodyPr/>
        <a:lstStyle/>
        <a:p>
          <a:r>
            <a:rPr lang="de-DE" dirty="0" err="1"/>
            <a:t>Sorting</a:t>
          </a:r>
          <a:endParaRPr lang="de-DE" dirty="0"/>
        </a:p>
      </dgm:t>
    </dgm:pt>
    <dgm:pt modelId="{D32A782A-14A4-4427-B892-F7BD6E213576}" type="parTrans" cxnId="{DAC95689-5DB2-49E9-85C6-3F839E1F54EC}">
      <dgm:prSet/>
      <dgm:spPr/>
      <dgm:t>
        <a:bodyPr/>
        <a:lstStyle/>
        <a:p>
          <a:endParaRPr lang="de-DE"/>
        </a:p>
      </dgm:t>
    </dgm:pt>
    <dgm:pt modelId="{7E3CA446-83F5-4296-BAAF-EF9962FC9566}" type="sibTrans" cxnId="{DAC95689-5DB2-49E9-85C6-3F839E1F54EC}">
      <dgm:prSet/>
      <dgm:spPr/>
      <dgm:t>
        <a:bodyPr/>
        <a:lstStyle/>
        <a:p>
          <a:endParaRPr lang="de-DE"/>
        </a:p>
      </dgm:t>
    </dgm:pt>
    <dgm:pt modelId="{158FC683-0EEE-46CB-B7EE-DEA9EE2E281D}" type="pres">
      <dgm:prSet presAssocID="{E55B44EC-CD04-4FDF-B06F-0AE07883EB7D}" presName="CompostProcess" presStyleCnt="0">
        <dgm:presLayoutVars>
          <dgm:dir/>
          <dgm:resizeHandles val="exact"/>
        </dgm:presLayoutVars>
      </dgm:prSet>
      <dgm:spPr/>
    </dgm:pt>
    <dgm:pt modelId="{5C442917-F300-44DA-A924-3F22DA0AAF71}" type="pres">
      <dgm:prSet presAssocID="{E55B44EC-CD04-4FDF-B06F-0AE07883EB7D}" presName="arrow" presStyleLbl="bgShp" presStyleIdx="0" presStyleCnt="1"/>
      <dgm:spPr/>
    </dgm:pt>
    <dgm:pt modelId="{14AD4DCE-CBD1-4089-9111-5BCD6B181609}" type="pres">
      <dgm:prSet presAssocID="{E55B44EC-CD04-4FDF-B06F-0AE07883EB7D}" presName="linearProcess" presStyleCnt="0"/>
      <dgm:spPr/>
    </dgm:pt>
    <dgm:pt modelId="{7CBBABF6-12FA-45C1-A2F9-63F1F3209FA8}" type="pres">
      <dgm:prSet presAssocID="{D707D289-0B54-4BB1-B822-9CAD3E6F5128}" presName="textNode" presStyleLbl="node1" presStyleIdx="0" presStyleCnt="8">
        <dgm:presLayoutVars>
          <dgm:bulletEnabled val="1"/>
        </dgm:presLayoutVars>
      </dgm:prSet>
      <dgm:spPr/>
    </dgm:pt>
    <dgm:pt modelId="{34699368-DDB8-4A4F-BC54-D023E92CBF84}" type="pres">
      <dgm:prSet presAssocID="{9C6B3519-8728-413B-A486-AA931288EBB9}" presName="sibTrans" presStyleCnt="0"/>
      <dgm:spPr/>
    </dgm:pt>
    <dgm:pt modelId="{A1B9AF37-E2B4-487C-921E-01AEEF27F154}" type="pres">
      <dgm:prSet presAssocID="{A76B383C-7C2C-4CDC-8C4B-5D2B3A7DC323}" presName="textNode" presStyleLbl="node1" presStyleIdx="1" presStyleCnt="8">
        <dgm:presLayoutVars>
          <dgm:bulletEnabled val="1"/>
        </dgm:presLayoutVars>
      </dgm:prSet>
      <dgm:spPr/>
    </dgm:pt>
    <dgm:pt modelId="{5A0BD727-1103-4470-A47C-A1B1827903CE}" type="pres">
      <dgm:prSet presAssocID="{9450F59D-C657-4CEC-9B7C-7F9174A64F05}" presName="sibTrans" presStyleCnt="0"/>
      <dgm:spPr/>
    </dgm:pt>
    <dgm:pt modelId="{3D5D0BF0-5D84-4A11-89E9-3C862D45887E}" type="pres">
      <dgm:prSet presAssocID="{A9387ED1-2DD8-485F-A8E2-8CCF82BCE79E}" presName="textNode" presStyleLbl="node1" presStyleIdx="2" presStyleCnt="8">
        <dgm:presLayoutVars>
          <dgm:bulletEnabled val="1"/>
        </dgm:presLayoutVars>
      </dgm:prSet>
      <dgm:spPr/>
    </dgm:pt>
    <dgm:pt modelId="{C13A8AEC-AAC4-442E-A92F-D4DC02E8D338}" type="pres">
      <dgm:prSet presAssocID="{6E39ABF2-F422-4DD0-986D-9423C10F1F69}" presName="sibTrans" presStyleCnt="0"/>
      <dgm:spPr/>
    </dgm:pt>
    <dgm:pt modelId="{5B5B64BF-DB5D-48EE-95FB-C31EF93D0C24}" type="pres">
      <dgm:prSet presAssocID="{B839DAF2-7B1D-4370-8EA2-DFA823DD9EA6}" presName="textNode" presStyleLbl="node1" presStyleIdx="3" presStyleCnt="8">
        <dgm:presLayoutVars>
          <dgm:bulletEnabled val="1"/>
        </dgm:presLayoutVars>
      </dgm:prSet>
      <dgm:spPr/>
    </dgm:pt>
    <dgm:pt modelId="{1B5AEEFA-D138-412A-A288-CFE8AD6A2197}" type="pres">
      <dgm:prSet presAssocID="{54C574F5-5D63-4C8B-BC38-CDE067B878EF}" presName="sibTrans" presStyleCnt="0"/>
      <dgm:spPr/>
    </dgm:pt>
    <dgm:pt modelId="{4BC53F30-CFB7-4FBA-BC5F-31D9F86E47C7}" type="pres">
      <dgm:prSet presAssocID="{4086ACA7-6824-4B7A-BE05-13F3B2DC394C}" presName="textNode" presStyleLbl="node1" presStyleIdx="4" presStyleCnt="8">
        <dgm:presLayoutVars>
          <dgm:bulletEnabled val="1"/>
        </dgm:presLayoutVars>
      </dgm:prSet>
      <dgm:spPr/>
    </dgm:pt>
    <dgm:pt modelId="{7EC4239F-3EFF-4ACD-A555-05BEC6A029EF}" type="pres">
      <dgm:prSet presAssocID="{43206F1F-B00C-4386-8A1C-8A0C35B5855E}" presName="sibTrans" presStyleCnt="0"/>
      <dgm:spPr/>
    </dgm:pt>
    <dgm:pt modelId="{4DA70BA5-148E-45C1-819D-AC39F6F7500A}" type="pres">
      <dgm:prSet presAssocID="{8C3ED482-08DF-43DB-AADD-E41A3CBB85BF}" presName="textNode" presStyleLbl="node1" presStyleIdx="5" presStyleCnt="8">
        <dgm:presLayoutVars>
          <dgm:bulletEnabled val="1"/>
        </dgm:presLayoutVars>
      </dgm:prSet>
      <dgm:spPr/>
    </dgm:pt>
    <dgm:pt modelId="{300E6843-2B3B-4559-AAA8-558323351A13}" type="pres">
      <dgm:prSet presAssocID="{B912AEE7-0EE8-4FEF-BB9C-5EC9440A1170}" presName="sibTrans" presStyleCnt="0"/>
      <dgm:spPr/>
    </dgm:pt>
    <dgm:pt modelId="{826AC87D-EC3A-42BF-ADA4-E59D192DE6E4}" type="pres">
      <dgm:prSet presAssocID="{E9E8B421-15D3-4D9A-9745-4F842884F9C9}" presName="textNode" presStyleLbl="node1" presStyleIdx="6" presStyleCnt="8">
        <dgm:presLayoutVars>
          <dgm:bulletEnabled val="1"/>
        </dgm:presLayoutVars>
      </dgm:prSet>
      <dgm:spPr/>
    </dgm:pt>
    <dgm:pt modelId="{159D7DFC-87BF-48F2-A945-123EACD424AC}" type="pres">
      <dgm:prSet presAssocID="{EA60B513-AEA4-4164-BB30-887043F87BF9}" presName="sibTrans" presStyleCnt="0"/>
      <dgm:spPr/>
    </dgm:pt>
    <dgm:pt modelId="{A74CCAA5-563C-40E0-8683-AD1BE0FCD0C1}" type="pres">
      <dgm:prSet presAssocID="{BE937AB2-D1B0-4F2C-BFBE-45F8EA1BBED1}" presName="textNode" presStyleLbl="node1" presStyleIdx="7" presStyleCnt="8">
        <dgm:presLayoutVars>
          <dgm:bulletEnabled val="1"/>
        </dgm:presLayoutVars>
      </dgm:prSet>
      <dgm:spPr/>
    </dgm:pt>
  </dgm:ptLst>
  <dgm:cxnLst>
    <dgm:cxn modelId="{48A41902-ADD9-4262-B31D-66D5494C11A1}" srcId="{E55B44EC-CD04-4FDF-B06F-0AE07883EB7D}" destId="{D707D289-0B54-4BB1-B822-9CAD3E6F5128}" srcOrd="0" destOrd="0" parTransId="{F6A80B44-9139-409B-8F95-69AEB957BBE1}" sibTransId="{9C6B3519-8728-413B-A486-AA931288EBB9}"/>
    <dgm:cxn modelId="{72F75814-5CE8-43F7-B856-3136BF4F6896}" type="presOf" srcId="{4086ACA7-6824-4B7A-BE05-13F3B2DC394C}" destId="{4BC53F30-CFB7-4FBA-BC5F-31D9F86E47C7}" srcOrd="0" destOrd="0" presId="urn:microsoft.com/office/officeart/2005/8/layout/hProcess9"/>
    <dgm:cxn modelId="{5910D819-073B-44A2-AD7E-8600B8EB3C36}" type="presOf" srcId="{E55B44EC-CD04-4FDF-B06F-0AE07883EB7D}" destId="{158FC683-0EEE-46CB-B7EE-DEA9EE2E281D}" srcOrd="0" destOrd="0" presId="urn:microsoft.com/office/officeart/2005/8/layout/hProcess9"/>
    <dgm:cxn modelId="{37FB7524-53A6-4FE7-955F-75C4B99F58FF}" type="presOf" srcId="{8C3ED482-08DF-43DB-AADD-E41A3CBB85BF}" destId="{4DA70BA5-148E-45C1-819D-AC39F6F7500A}" srcOrd="0" destOrd="0" presId="urn:microsoft.com/office/officeart/2005/8/layout/hProcess9"/>
    <dgm:cxn modelId="{C3FF7F2F-8D89-46CA-A720-38B77855A1F1}" srcId="{E55B44EC-CD04-4FDF-B06F-0AE07883EB7D}" destId="{8C3ED482-08DF-43DB-AADD-E41A3CBB85BF}" srcOrd="5" destOrd="0" parTransId="{16600A22-9EBF-4CFD-B76D-E978F8A13EDF}" sibTransId="{B912AEE7-0EE8-4FEF-BB9C-5EC9440A1170}"/>
    <dgm:cxn modelId="{D0A7BF44-D1A1-449F-8491-D9F665F5FB28}" srcId="{E55B44EC-CD04-4FDF-B06F-0AE07883EB7D}" destId="{A76B383C-7C2C-4CDC-8C4B-5D2B3A7DC323}" srcOrd="1" destOrd="0" parTransId="{5BF9143E-F5E7-4F18-B330-80A2C636A447}" sibTransId="{9450F59D-C657-4CEC-9B7C-7F9174A64F05}"/>
    <dgm:cxn modelId="{D0EE8C69-D202-4D06-8955-440539BA8BA6}" srcId="{E55B44EC-CD04-4FDF-B06F-0AE07883EB7D}" destId="{4086ACA7-6824-4B7A-BE05-13F3B2DC394C}" srcOrd="4" destOrd="0" parTransId="{EF5C60B4-C707-4913-B4E7-1B017B7DF086}" sibTransId="{43206F1F-B00C-4386-8A1C-8A0C35B5855E}"/>
    <dgm:cxn modelId="{7446536F-B731-4044-9A56-8364BCBBFC30}" type="presOf" srcId="{D707D289-0B54-4BB1-B822-9CAD3E6F5128}" destId="{7CBBABF6-12FA-45C1-A2F9-63F1F3209FA8}" srcOrd="0" destOrd="0" presId="urn:microsoft.com/office/officeart/2005/8/layout/hProcess9"/>
    <dgm:cxn modelId="{82FF4872-7610-4EF9-8852-AE8D13C44662}" srcId="{E55B44EC-CD04-4FDF-B06F-0AE07883EB7D}" destId="{A9387ED1-2DD8-485F-A8E2-8CCF82BCE79E}" srcOrd="2" destOrd="0" parTransId="{835647AC-3914-4943-AAE0-1454C19E9DA9}" sibTransId="{6E39ABF2-F422-4DD0-986D-9423C10F1F69}"/>
    <dgm:cxn modelId="{DAC95689-5DB2-49E9-85C6-3F839E1F54EC}" srcId="{E55B44EC-CD04-4FDF-B06F-0AE07883EB7D}" destId="{BE937AB2-D1B0-4F2C-BFBE-45F8EA1BBED1}" srcOrd="7" destOrd="0" parTransId="{D32A782A-14A4-4427-B892-F7BD6E213576}" sibTransId="{7E3CA446-83F5-4296-BAAF-EF9962FC9566}"/>
    <dgm:cxn modelId="{23B9E7AA-2D32-488A-9230-88914D3D97A4}" type="presOf" srcId="{B839DAF2-7B1D-4370-8EA2-DFA823DD9EA6}" destId="{5B5B64BF-DB5D-48EE-95FB-C31EF93D0C24}" srcOrd="0" destOrd="0" presId="urn:microsoft.com/office/officeart/2005/8/layout/hProcess9"/>
    <dgm:cxn modelId="{9EDE42B1-C408-463E-89F8-F6C842CFEE4D}" type="presOf" srcId="{A76B383C-7C2C-4CDC-8C4B-5D2B3A7DC323}" destId="{A1B9AF37-E2B4-487C-921E-01AEEF27F154}" srcOrd="0" destOrd="0" presId="urn:microsoft.com/office/officeart/2005/8/layout/hProcess9"/>
    <dgm:cxn modelId="{C9DD76CA-2C36-4141-8BF1-5EF73CD9DEED}" type="presOf" srcId="{BE937AB2-D1B0-4F2C-BFBE-45F8EA1BBED1}" destId="{A74CCAA5-563C-40E0-8683-AD1BE0FCD0C1}" srcOrd="0" destOrd="0" presId="urn:microsoft.com/office/officeart/2005/8/layout/hProcess9"/>
    <dgm:cxn modelId="{B5CAB2CC-D79A-463F-8ED2-5B8731257BF4}" srcId="{E55B44EC-CD04-4FDF-B06F-0AE07883EB7D}" destId="{E9E8B421-15D3-4D9A-9745-4F842884F9C9}" srcOrd="6" destOrd="0" parTransId="{CB81A48E-00C0-4159-AFE4-7CB3FBBFE671}" sibTransId="{EA60B513-AEA4-4164-BB30-887043F87BF9}"/>
    <dgm:cxn modelId="{37E405CF-118C-47DA-A47C-009BC7F56210}" srcId="{E55B44EC-CD04-4FDF-B06F-0AE07883EB7D}" destId="{B839DAF2-7B1D-4370-8EA2-DFA823DD9EA6}" srcOrd="3" destOrd="0" parTransId="{5FA769E0-6432-46ED-9E82-9F33A9CC108A}" sibTransId="{54C574F5-5D63-4C8B-BC38-CDE067B878EF}"/>
    <dgm:cxn modelId="{4B4415D0-E0B2-4278-BE5D-6708797863EB}" type="presOf" srcId="{A9387ED1-2DD8-485F-A8E2-8CCF82BCE79E}" destId="{3D5D0BF0-5D84-4A11-89E9-3C862D45887E}" srcOrd="0" destOrd="0" presId="urn:microsoft.com/office/officeart/2005/8/layout/hProcess9"/>
    <dgm:cxn modelId="{CF6119F9-63A6-4203-91DB-77F5E91FC023}" type="presOf" srcId="{E9E8B421-15D3-4D9A-9745-4F842884F9C9}" destId="{826AC87D-EC3A-42BF-ADA4-E59D192DE6E4}" srcOrd="0" destOrd="0" presId="urn:microsoft.com/office/officeart/2005/8/layout/hProcess9"/>
    <dgm:cxn modelId="{CCE3DB7D-24B9-44D9-AD93-5CD5C174272E}" type="presParOf" srcId="{158FC683-0EEE-46CB-B7EE-DEA9EE2E281D}" destId="{5C442917-F300-44DA-A924-3F22DA0AAF71}" srcOrd="0" destOrd="0" presId="urn:microsoft.com/office/officeart/2005/8/layout/hProcess9"/>
    <dgm:cxn modelId="{8FD56DAD-D759-41C7-A66B-4D7EFF6E979A}" type="presParOf" srcId="{158FC683-0EEE-46CB-B7EE-DEA9EE2E281D}" destId="{14AD4DCE-CBD1-4089-9111-5BCD6B181609}" srcOrd="1" destOrd="0" presId="urn:microsoft.com/office/officeart/2005/8/layout/hProcess9"/>
    <dgm:cxn modelId="{CD72F775-3167-4D61-9690-EFFAE694E238}" type="presParOf" srcId="{14AD4DCE-CBD1-4089-9111-5BCD6B181609}" destId="{7CBBABF6-12FA-45C1-A2F9-63F1F3209FA8}" srcOrd="0" destOrd="0" presId="urn:microsoft.com/office/officeart/2005/8/layout/hProcess9"/>
    <dgm:cxn modelId="{5FB2EBE7-CCD2-4FB6-9BAF-D4E242275FD9}" type="presParOf" srcId="{14AD4DCE-CBD1-4089-9111-5BCD6B181609}" destId="{34699368-DDB8-4A4F-BC54-D023E92CBF84}" srcOrd="1" destOrd="0" presId="urn:microsoft.com/office/officeart/2005/8/layout/hProcess9"/>
    <dgm:cxn modelId="{38DF52A4-242E-464C-A352-F264A9D7A781}" type="presParOf" srcId="{14AD4DCE-CBD1-4089-9111-5BCD6B181609}" destId="{A1B9AF37-E2B4-487C-921E-01AEEF27F154}" srcOrd="2" destOrd="0" presId="urn:microsoft.com/office/officeart/2005/8/layout/hProcess9"/>
    <dgm:cxn modelId="{D30428F4-534E-49F9-9E73-177F0CE1A825}" type="presParOf" srcId="{14AD4DCE-CBD1-4089-9111-5BCD6B181609}" destId="{5A0BD727-1103-4470-A47C-A1B1827903CE}" srcOrd="3" destOrd="0" presId="urn:microsoft.com/office/officeart/2005/8/layout/hProcess9"/>
    <dgm:cxn modelId="{10E56BE0-0EE3-4598-AE6E-928B74B6CD84}" type="presParOf" srcId="{14AD4DCE-CBD1-4089-9111-5BCD6B181609}" destId="{3D5D0BF0-5D84-4A11-89E9-3C862D45887E}" srcOrd="4" destOrd="0" presId="urn:microsoft.com/office/officeart/2005/8/layout/hProcess9"/>
    <dgm:cxn modelId="{7B91A1B9-9AB3-4113-83AB-5A327D54AA12}" type="presParOf" srcId="{14AD4DCE-CBD1-4089-9111-5BCD6B181609}" destId="{C13A8AEC-AAC4-442E-A92F-D4DC02E8D338}" srcOrd="5" destOrd="0" presId="urn:microsoft.com/office/officeart/2005/8/layout/hProcess9"/>
    <dgm:cxn modelId="{4FDAAF06-6CC8-47AD-9CB4-6BA3A4F3537F}" type="presParOf" srcId="{14AD4DCE-CBD1-4089-9111-5BCD6B181609}" destId="{5B5B64BF-DB5D-48EE-95FB-C31EF93D0C24}" srcOrd="6" destOrd="0" presId="urn:microsoft.com/office/officeart/2005/8/layout/hProcess9"/>
    <dgm:cxn modelId="{F4D78130-470A-4F13-9088-DF4D7E447CEC}" type="presParOf" srcId="{14AD4DCE-CBD1-4089-9111-5BCD6B181609}" destId="{1B5AEEFA-D138-412A-A288-CFE8AD6A2197}" srcOrd="7" destOrd="0" presId="urn:microsoft.com/office/officeart/2005/8/layout/hProcess9"/>
    <dgm:cxn modelId="{905211E5-D4E6-4FD4-AB3A-0120EAC32356}" type="presParOf" srcId="{14AD4DCE-CBD1-4089-9111-5BCD6B181609}" destId="{4BC53F30-CFB7-4FBA-BC5F-31D9F86E47C7}" srcOrd="8" destOrd="0" presId="urn:microsoft.com/office/officeart/2005/8/layout/hProcess9"/>
    <dgm:cxn modelId="{9585DE19-F969-4177-9ADE-140B01AD0BAC}" type="presParOf" srcId="{14AD4DCE-CBD1-4089-9111-5BCD6B181609}" destId="{7EC4239F-3EFF-4ACD-A555-05BEC6A029EF}" srcOrd="9" destOrd="0" presId="urn:microsoft.com/office/officeart/2005/8/layout/hProcess9"/>
    <dgm:cxn modelId="{08CECED6-3FD8-48B1-AE9C-70DE2CAA4902}" type="presParOf" srcId="{14AD4DCE-CBD1-4089-9111-5BCD6B181609}" destId="{4DA70BA5-148E-45C1-819D-AC39F6F7500A}" srcOrd="10" destOrd="0" presId="urn:microsoft.com/office/officeart/2005/8/layout/hProcess9"/>
    <dgm:cxn modelId="{D07E4A52-EBE5-48E8-A2AA-B0E01CBC2290}" type="presParOf" srcId="{14AD4DCE-CBD1-4089-9111-5BCD6B181609}" destId="{300E6843-2B3B-4559-AAA8-558323351A13}" srcOrd="11" destOrd="0" presId="urn:microsoft.com/office/officeart/2005/8/layout/hProcess9"/>
    <dgm:cxn modelId="{229B9543-94C5-4CFA-BE4B-891086F6190A}" type="presParOf" srcId="{14AD4DCE-CBD1-4089-9111-5BCD6B181609}" destId="{826AC87D-EC3A-42BF-ADA4-E59D192DE6E4}" srcOrd="12" destOrd="0" presId="urn:microsoft.com/office/officeart/2005/8/layout/hProcess9"/>
    <dgm:cxn modelId="{C14CE7C4-867E-4CAB-9F33-5DA72DFBB178}" type="presParOf" srcId="{14AD4DCE-CBD1-4089-9111-5BCD6B181609}" destId="{159D7DFC-87BF-48F2-A945-123EACD424AC}" srcOrd="13" destOrd="0" presId="urn:microsoft.com/office/officeart/2005/8/layout/hProcess9"/>
    <dgm:cxn modelId="{A5D8D702-8257-4F1E-825D-86471B4BF418}" type="presParOf" srcId="{14AD4DCE-CBD1-4089-9111-5BCD6B181609}" destId="{A74CCAA5-563C-40E0-8683-AD1BE0FCD0C1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5B44EC-CD04-4FDF-B06F-0AE07883EB7D}" type="doc">
      <dgm:prSet loTypeId="urn:microsoft.com/office/officeart/2005/8/layout/process5" loCatId="process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D707D289-0B54-4BB1-B822-9CAD3E6F5128}">
      <dgm:prSet phldrT="[Text]"/>
      <dgm:spPr/>
      <dgm:t>
        <a:bodyPr/>
        <a:lstStyle/>
        <a:p>
          <a:r>
            <a:rPr lang="de-DE" dirty="0" err="1"/>
            <a:t>Lube</a:t>
          </a:r>
          <a:endParaRPr lang="de-DE" dirty="0"/>
        </a:p>
      </dgm:t>
    </dgm:pt>
    <dgm:pt modelId="{F6A80B44-9139-409B-8F95-69AEB957BBE1}" type="parTrans" cxnId="{48A41902-ADD9-4262-B31D-66D5494C11A1}">
      <dgm:prSet/>
      <dgm:spPr/>
      <dgm:t>
        <a:bodyPr/>
        <a:lstStyle/>
        <a:p>
          <a:endParaRPr lang="de-DE"/>
        </a:p>
      </dgm:t>
    </dgm:pt>
    <dgm:pt modelId="{9C6B3519-8728-413B-A486-AA931288EBB9}" type="sibTrans" cxnId="{48A41902-ADD9-4262-B31D-66D5494C11A1}">
      <dgm:prSet/>
      <dgm:spPr/>
      <dgm:t>
        <a:bodyPr/>
        <a:lstStyle/>
        <a:p>
          <a:endParaRPr lang="de-DE"/>
        </a:p>
      </dgm:t>
    </dgm:pt>
    <dgm:pt modelId="{A76B383C-7C2C-4CDC-8C4B-5D2B3A7DC323}">
      <dgm:prSet phldrT="[Text]"/>
      <dgm:spPr/>
      <dgm:t>
        <a:bodyPr/>
        <a:lstStyle/>
        <a:p>
          <a:r>
            <a:rPr lang="de-DE" dirty="0"/>
            <a:t>Assembly</a:t>
          </a:r>
        </a:p>
      </dgm:t>
    </dgm:pt>
    <dgm:pt modelId="{5BF9143E-F5E7-4F18-B330-80A2C636A447}" type="parTrans" cxnId="{D0A7BF44-D1A1-449F-8491-D9F665F5FB28}">
      <dgm:prSet/>
      <dgm:spPr/>
      <dgm:t>
        <a:bodyPr/>
        <a:lstStyle/>
        <a:p>
          <a:endParaRPr lang="de-DE"/>
        </a:p>
      </dgm:t>
    </dgm:pt>
    <dgm:pt modelId="{9450F59D-C657-4CEC-9B7C-7F9174A64F05}" type="sibTrans" cxnId="{D0A7BF44-D1A1-449F-8491-D9F665F5FB28}">
      <dgm:prSet/>
      <dgm:spPr/>
      <dgm:t>
        <a:bodyPr/>
        <a:lstStyle/>
        <a:p>
          <a:endParaRPr lang="de-DE"/>
        </a:p>
      </dgm:t>
    </dgm:pt>
    <dgm:pt modelId="{A9387ED1-2DD8-485F-A8E2-8CCF82BCE79E}">
      <dgm:prSet phldrT="[Text]"/>
      <dgm:spPr/>
      <dgm:t>
        <a:bodyPr/>
        <a:lstStyle/>
        <a:p>
          <a:r>
            <a:rPr lang="de-DE" dirty="0" err="1"/>
            <a:t>Filling</a:t>
          </a:r>
          <a:r>
            <a:rPr lang="de-DE" dirty="0"/>
            <a:t> bell</a:t>
          </a:r>
        </a:p>
      </dgm:t>
    </dgm:pt>
    <dgm:pt modelId="{835647AC-3914-4943-AAE0-1454C19E9DA9}" type="parTrans" cxnId="{82FF4872-7610-4EF9-8852-AE8D13C44662}">
      <dgm:prSet/>
      <dgm:spPr/>
      <dgm:t>
        <a:bodyPr/>
        <a:lstStyle/>
        <a:p>
          <a:endParaRPr lang="de-DE"/>
        </a:p>
      </dgm:t>
    </dgm:pt>
    <dgm:pt modelId="{6E39ABF2-F422-4DD0-986D-9423C10F1F69}" type="sibTrans" cxnId="{82FF4872-7610-4EF9-8852-AE8D13C44662}">
      <dgm:prSet/>
      <dgm:spPr/>
      <dgm:t>
        <a:bodyPr/>
        <a:lstStyle/>
        <a:p>
          <a:endParaRPr lang="de-DE"/>
        </a:p>
      </dgm:t>
    </dgm:pt>
    <dgm:pt modelId="{B839DAF2-7B1D-4370-8EA2-DFA823DD9EA6}">
      <dgm:prSet phldrT="[Text]"/>
      <dgm:spPr/>
      <dgm:t>
        <a:bodyPr/>
        <a:lstStyle/>
        <a:p>
          <a:r>
            <a:rPr lang="de-DE" dirty="0"/>
            <a:t>TU</a:t>
          </a:r>
        </a:p>
      </dgm:t>
    </dgm:pt>
    <dgm:pt modelId="{5FA769E0-6432-46ED-9E82-9F33A9CC108A}" type="parTrans" cxnId="{37E405CF-118C-47DA-A47C-009BC7F56210}">
      <dgm:prSet/>
      <dgm:spPr/>
      <dgm:t>
        <a:bodyPr/>
        <a:lstStyle/>
        <a:p>
          <a:endParaRPr lang="de-DE"/>
        </a:p>
      </dgm:t>
    </dgm:pt>
    <dgm:pt modelId="{54C574F5-5D63-4C8B-BC38-CDE067B878EF}" type="sibTrans" cxnId="{37E405CF-118C-47DA-A47C-009BC7F56210}">
      <dgm:prSet/>
      <dgm:spPr/>
      <dgm:t>
        <a:bodyPr/>
        <a:lstStyle/>
        <a:p>
          <a:endParaRPr lang="de-DE"/>
        </a:p>
      </dgm:t>
    </dgm:pt>
    <dgm:pt modelId="{4086ACA7-6824-4B7A-BE05-13F3B2DC394C}">
      <dgm:prSet phldrT="[Text]"/>
      <dgm:spPr/>
      <dgm:t>
        <a:bodyPr/>
        <a:lstStyle/>
        <a:p>
          <a:r>
            <a:rPr lang="de-DE" dirty="0"/>
            <a:t>TB/TG</a:t>
          </a:r>
        </a:p>
      </dgm:t>
    </dgm:pt>
    <dgm:pt modelId="{EF5C60B4-C707-4913-B4E7-1B017B7DF086}" type="parTrans" cxnId="{D0EE8C69-D202-4D06-8955-440539BA8BA6}">
      <dgm:prSet/>
      <dgm:spPr/>
      <dgm:t>
        <a:bodyPr/>
        <a:lstStyle/>
        <a:p>
          <a:endParaRPr lang="de-DE"/>
        </a:p>
      </dgm:t>
    </dgm:pt>
    <dgm:pt modelId="{43206F1F-B00C-4386-8A1C-8A0C35B5855E}" type="sibTrans" cxnId="{D0EE8C69-D202-4D06-8955-440539BA8BA6}">
      <dgm:prSet/>
      <dgm:spPr/>
      <dgm:t>
        <a:bodyPr/>
        <a:lstStyle/>
        <a:p>
          <a:endParaRPr lang="de-DE"/>
        </a:p>
      </dgm:t>
    </dgm:pt>
    <dgm:pt modelId="{8C3ED482-08DF-43DB-AADD-E41A3CBB85BF}">
      <dgm:prSet phldrT="[Text]"/>
      <dgm:spPr/>
      <dgm:t>
        <a:bodyPr/>
        <a:lstStyle/>
        <a:p>
          <a:r>
            <a:rPr lang="de-DE" dirty="0" err="1"/>
            <a:t>Marking</a:t>
          </a:r>
          <a:endParaRPr lang="de-DE" dirty="0"/>
        </a:p>
      </dgm:t>
    </dgm:pt>
    <dgm:pt modelId="{16600A22-9EBF-4CFD-B76D-E978F8A13EDF}" type="parTrans" cxnId="{C3FF7F2F-8D89-46CA-A720-38B77855A1F1}">
      <dgm:prSet/>
      <dgm:spPr/>
      <dgm:t>
        <a:bodyPr/>
        <a:lstStyle/>
        <a:p>
          <a:endParaRPr lang="de-DE"/>
        </a:p>
      </dgm:t>
    </dgm:pt>
    <dgm:pt modelId="{B912AEE7-0EE8-4FEF-BB9C-5EC9440A1170}" type="sibTrans" cxnId="{C3FF7F2F-8D89-46CA-A720-38B77855A1F1}">
      <dgm:prSet/>
      <dgm:spPr/>
      <dgm:t>
        <a:bodyPr/>
        <a:lstStyle/>
        <a:p>
          <a:endParaRPr lang="de-DE"/>
        </a:p>
      </dgm:t>
    </dgm:pt>
    <dgm:pt modelId="{E9E8B421-15D3-4D9A-9745-4F842884F9C9}">
      <dgm:prSet phldrT="[Text]"/>
      <dgm:spPr/>
      <dgm:t>
        <a:bodyPr/>
        <a:lstStyle/>
        <a:p>
          <a:r>
            <a:rPr lang="de-DE" dirty="0" err="1"/>
            <a:t>Disassembly</a:t>
          </a:r>
          <a:endParaRPr lang="de-DE" dirty="0"/>
        </a:p>
      </dgm:t>
    </dgm:pt>
    <dgm:pt modelId="{CB81A48E-00C0-4159-AFE4-7CB3FBBFE671}" type="parTrans" cxnId="{B5CAB2CC-D79A-463F-8ED2-5B8731257BF4}">
      <dgm:prSet/>
      <dgm:spPr/>
      <dgm:t>
        <a:bodyPr/>
        <a:lstStyle/>
        <a:p>
          <a:endParaRPr lang="de-DE"/>
        </a:p>
      </dgm:t>
    </dgm:pt>
    <dgm:pt modelId="{EA60B513-AEA4-4164-BB30-887043F87BF9}" type="sibTrans" cxnId="{B5CAB2CC-D79A-463F-8ED2-5B8731257BF4}">
      <dgm:prSet/>
      <dgm:spPr/>
      <dgm:t>
        <a:bodyPr/>
        <a:lstStyle/>
        <a:p>
          <a:endParaRPr lang="de-DE"/>
        </a:p>
      </dgm:t>
    </dgm:pt>
    <dgm:pt modelId="{BE937AB2-D1B0-4F2C-BFBE-45F8EA1BBED1}">
      <dgm:prSet phldrT="[Text]"/>
      <dgm:spPr/>
      <dgm:t>
        <a:bodyPr/>
        <a:lstStyle/>
        <a:p>
          <a:r>
            <a:rPr lang="de-DE" dirty="0" err="1"/>
            <a:t>Sorting</a:t>
          </a:r>
          <a:endParaRPr lang="de-DE" dirty="0"/>
        </a:p>
      </dgm:t>
    </dgm:pt>
    <dgm:pt modelId="{D32A782A-14A4-4427-B892-F7BD6E213576}" type="parTrans" cxnId="{DAC95689-5DB2-49E9-85C6-3F839E1F54EC}">
      <dgm:prSet/>
      <dgm:spPr/>
      <dgm:t>
        <a:bodyPr/>
        <a:lstStyle/>
        <a:p>
          <a:endParaRPr lang="de-DE"/>
        </a:p>
      </dgm:t>
    </dgm:pt>
    <dgm:pt modelId="{7E3CA446-83F5-4296-BAAF-EF9962FC9566}" type="sibTrans" cxnId="{DAC95689-5DB2-49E9-85C6-3F839E1F54EC}">
      <dgm:prSet/>
      <dgm:spPr/>
      <dgm:t>
        <a:bodyPr/>
        <a:lstStyle/>
        <a:p>
          <a:endParaRPr lang="de-DE"/>
        </a:p>
      </dgm:t>
    </dgm:pt>
    <dgm:pt modelId="{3BB88905-D9AA-4F52-8363-F1E5D5F89BE6}" type="pres">
      <dgm:prSet presAssocID="{E55B44EC-CD04-4FDF-B06F-0AE07883EB7D}" presName="diagram" presStyleCnt="0">
        <dgm:presLayoutVars>
          <dgm:dir/>
          <dgm:resizeHandles val="exact"/>
        </dgm:presLayoutVars>
      </dgm:prSet>
      <dgm:spPr/>
    </dgm:pt>
    <dgm:pt modelId="{BFC07BB8-2700-45D6-9AA0-40DE722E6693}" type="pres">
      <dgm:prSet presAssocID="{D707D289-0B54-4BB1-B822-9CAD3E6F5128}" presName="node" presStyleLbl="node1" presStyleIdx="0" presStyleCnt="8">
        <dgm:presLayoutVars>
          <dgm:bulletEnabled val="1"/>
        </dgm:presLayoutVars>
      </dgm:prSet>
      <dgm:spPr/>
    </dgm:pt>
    <dgm:pt modelId="{021A4BD8-2F75-4988-B287-FED040A9AEC4}" type="pres">
      <dgm:prSet presAssocID="{9C6B3519-8728-413B-A486-AA931288EBB9}" presName="sibTrans" presStyleLbl="sibTrans2D1" presStyleIdx="0" presStyleCnt="7"/>
      <dgm:spPr/>
    </dgm:pt>
    <dgm:pt modelId="{713D3CD4-E9B0-4242-8DC3-FC58895C7576}" type="pres">
      <dgm:prSet presAssocID="{9C6B3519-8728-413B-A486-AA931288EBB9}" presName="connectorText" presStyleLbl="sibTrans2D1" presStyleIdx="0" presStyleCnt="7"/>
      <dgm:spPr/>
    </dgm:pt>
    <dgm:pt modelId="{9EAF740B-5558-485D-B846-366F1A6BB1FB}" type="pres">
      <dgm:prSet presAssocID="{A76B383C-7C2C-4CDC-8C4B-5D2B3A7DC323}" presName="node" presStyleLbl="node1" presStyleIdx="1" presStyleCnt="8">
        <dgm:presLayoutVars>
          <dgm:bulletEnabled val="1"/>
        </dgm:presLayoutVars>
      </dgm:prSet>
      <dgm:spPr/>
    </dgm:pt>
    <dgm:pt modelId="{F07C1715-663D-4D66-9E8E-2D7046DDD718}" type="pres">
      <dgm:prSet presAssocID="{9450F59D-C657-4CEC-9B7C-7F9174A64F05}" presName="sibTrans" presStyleLbl="sibTrans2D1" presStyleIdx="1" presStyleCnt="7"/>
      <dgm:spPr/>
    </dgm:pt>
    <dgm:pt modelId="{0718ED3F-C708-4547-B47D-8BE162CF5B1F}" type="pres">
      <dgm:prSet presAssocID="{9450F59D-C657-4CEC-9B7C-7F9174A64F05}" presName="connectorText" presStyleLbl="sibTrans2D1" presStyleIdx="1" presStyleCnt="7"/>
      <dgm:spPr/>
    </dgm:pt>
    <dgm:pt modelId="{682D4EFB-27DB-4744-8781-CD9023CE44AC}" type="pres">
      <dgm:prSet presAssocID="{A9387ED1-2DD8-485F-A8E2-8CCF82BCE79E}" presName="node" presStyleLbl="node1" presStyleIdx="2" presStyleCnt="8">
        <dgm:presLayoutVars>
          <dgm:bulletEnabled val="1"/>
        </dgm:presLayoutVars>
      </dgm:prSet>
      <dgm:spPr/>
    </dgm:pt>
    <dgm:pt modelId="{C067BACE-24F5-4DE9-A01F-7FAECCEA8A19}" type="pres">
      <dgm:prSet presAssocID="{6E39ABF2-F422-4DD0-986D-9423C10F1F69}" presName="sibTrans" presStyleLbl="sibTrans2D1" presStyleIdx="2" presStyleCnt="7"/>
      <dgm:spPr/>
    </dgm:pt>
    <dgm:pt modelId="{76CDFC19-E8F4-4F32-AE44-27DCB932B203}" type="pres">
      <dgm:prSet presAssocID="{6E39ABF2-F422-4DD0-986D-9423C10F1F69}" presName="connectorText" presStyleLbl="sibTrans2D1" presStyleIdx="2" presStyleCnt="7"/>
      <dgm:spPr/>
    </dgm:pt>
    <dgm:pt modelId="{E0AB225D-80AF-4F0D-9B88-F0104369810A}" type="pres">
      <dgm:prSet presAssocID="{B839DAF2-7B1D-4370-8EA2-DFA823DD9EA6}" presName="node" presStyleLbl="node1" presStyleIdx="3" presStyleCnt="8">
        <dgm:presLayoutVars>
          <dgm:bulletEnabled val="1"/>
        </dgm:presLayoutVars>
      </dgm:prSet>
      <dgm:spPr/>
    </dgm:pt>
    <dgm:pt modelId="{F8F85E11-93AA-4138-BD81-5649C5FADB8D}" type="pres">
      <dgm:prSet presAssocID="{54C574F5-5D63-4C8B-BC38-CDE067B878EF}" presName="sibTrans" presStyleLbl="sibTrans2D1" presStyleIdx="3" presStyleCnt="7"/>
      <dgm:spPr/>
    </dgm:pt>
    <dgm:pt modelId="{15E87F2E-D69F-49FC-9E8E-BA1B2C8F1B1E}" type="pres">
      <dgm:prSet presAssocID="{54C574F5-5D63-4C8B-BC38-CDE067B878EF}" presName="connectorText" presStyleLbl="sibTrans2D1" presStyleIdx="3" presStyleCnt="7"/>
      <dgm:spPr/>
    </dgm:pt>
    <dgm:pt modelId="{5CC8693D-B48F-4A39-B0C7-F6D3E6C5175B}" type="pres">
      <dgm:prSet presAssocID="{4086ACA7-6824-4B7A-BE05-13F3B2DC394C}" presName="node" presStyleLbl="node1" presStyleIdx="4" presStyleCnt="8">
        <dgm:presLayoutVars>
          <dgm:bulletEnabled val="1"/>
        </dgm:presLayoutVars>
      </dgm:prSet>
      <dgm:spPr/>
    </dgm:pt>
    <dgm:pt modelId="{AE92CE7E-8F13-4BB5-B480-199C79370C7D}" type="pres">
      <dgm:prSet presAssocID="{43206F1F-B00C-4386-8A1C-8A0C35B5855E}" presName="sibTrans" presStyleLbl="sibTrans2D1" presStyleIdx="4" presStyleCnt="7"/>
      <dgm:spPr/>
    </dgm:pt>
    <dgm:pt modelId="{26BEA1B6-0192-4A71-819E-1DA326C03792}" type="pres">
      <dgm:prSet presAssocID="{43206F1F-B00C-4386-8A1C-8A0C35B5855E}" presName="connectorText" presStyleLbl="sibTrans2D1" presStyleIdx="4" presStyleCnt="7"/>
      <dgm:spPr/>
    </dgm:pt>
    <dgm:pt modelId="{E40FCF3A-C066-4F4F-B800-021460CEE497}" type="pres">
      <dgm:prSet presAssocID="{8C3ED482-08DF-43DB-AADD-E41A3CBB85BF}" presName="node" presStyleLbl="node1" presStyleIdx="5" presStyleCnt="8">
        <dgm:presLayoutVars>
          <dgm:bulletEnabled val="1"/>
        </dgm:presLayoutVars>
      </dgm:prSet>
      <dgm:spPr/>
    </dgm:pt>
    <dgm:pt modelId="{1CF3DD08-B652-4227-A086-2035F9648B70}" type="pres">
      <dgm:prSet presAssocID="{B912AEE7-0EE8-4FEF-BB9C-5EC9440A1170}" presName="sibTrans" presStyleLbl="sibTrans2D1" presStyleIdx="5" presStyleCnt="7"/>
      <dgm:spPr/>
    </dgm:pt>
    <dgm:pt modelId="{03997C38-A946-43D2-AEAD-8B71AA2E5379}" type="pres">
      <dgm:prSet presAssocID="{B912AEE7-0EE8-4FEF-BB9C-5EC9440A1170}" presName="connectorText" presStyleLbl="sibTrans2D1" presStyleIdx="5" presStyleCnt="7"/>
      <dgm:spPr/>
    </dgm:pt>
    <dgm:pt modelId="{7BE0AFC5-F378-488E-8F49-29ADECC99FA9}" type="pres">
      <dgm:prSet presAssocID="{E9E8B421-15D3-4D9A-9745-4F842884F9C9}" presName="node" presStyleLbl="node1" presStyleIdx="6" presStyleCnt="8">
        <dgm:presLayoutVars>
          <dgm:bulletEnabled val="1"/>
        </dgm:presLayoutVars>
      </dgm:prSet>
      <dgm:spPr/>
    </dgm:pt>
    <dgm:pt modelId="{FD8810F7-3401-4D5D-B66A-80AA2A4A3974}" type="pres">
      <dgm:prSet presAssocID="{EA60B513-AEA4-4164-BB30-887043F87BF9}" presName="sibTrans" presStyleLbl="sibTrans2D1" presStyleIdx="6" presStyleCnt="7"/>
      <dgm:spPr/>
    </dgm:pt>
    <dgm:pt modelId="{E08400F0-CD8E-4C60-BF12-56B927CA559C}" type="pres">
      <dgm:prSet presAssocID="{EA60B513-AEA4-4164-BB30-887043F87BF9}" presName="connectorText" presStyleLbl="sibTrans2D1" presStyleIdx="6" presStyleCnt="7"/>
      <dgm:spPr/>
    </dgm:pt>
    <dgm:pt modelId="{B4414A54-9FBF-499F-B8A4-45613B48E9F7}" type="pres">
      <dgm:prSet presAssocID="{BE937AB2-D1B0-4F2C-BFBE-45F8EA1BBED1}" presName="node" presStyleLbl="node1" presStyleIdx="7" presStyleCnt="8">
        <dgm:presLayoutVars>
          <dgm:bulletEnabled val="1"/>
        </dgm:presLayoutVars>
      </dgm:prSet>
      <dgm:spPr/>
    </dgm:pt>
  </dgm:ptLst>
  <dgm:cxnLst>
    <dgm:cxn modelId="{08D71A00-509A-472F-AA7E-29CA5E46AFB0}" type="presOf" srcId="{43206F1F-B00C-4386-8A1C-8A0C35B5855E}" destId="{AE92CE7E-8F13-4BB5-B480-199C79370C7D}" srcOrd="0" destOrd="0" presId="urn:microsoft.com/office/officeart/2005/8/layout/process5"/>
    <dgm:cxn modelId="{EBC9F801-8FC1-4996-A18B-1EEB7839FBDD}" type="presOf" srcId="{BE937AB2-D1B0-4F2C-BFBE-45F8EA1BBED1}" destId="{B4414A54-9FBF-499F-B8A4-45613B48E9F7}" srcOrd="0" destOrd="0" presId="urn:microsoft.com/office/officeart/2005/8/layout/process5"/>
    <dgm:cxn modelId="{48A41902-ADD9-4262-B31D-66D5494C11A1}" srcId="{E55B44EC-CD04-4FDF-B06F-0AE07883EB7D}" destId="{D707D289-0B54-4BB1-B822-9CAD3E6F5128}" srcOrd="0" destOrd="0" parTransId="{F6A80B44-9139-409B-8F95-69AEB957BBE1}" sibTransId="{9C6B3519-8728-413B-A486-AA931288EBB9}"/>
    <dgm:cxn modelId="{EA17EB02-44A9-4F1A-8538-1D018A7A7161}" type="presOf" srcId="{9450F59D-C657-4CEC-9B7C-7F9174A64F05}" destId="{0718ED3F-C708-4547-B47D-8BE162CF5B1F}" srcOrd="1" destOrd="0" presId="urn:microsoft.com/office/officeart/2005/8/layout/process5"/>
    <dgm:cxn modelId="{97988C0C-F737-427E-AA85-0CB78FEB9417}" type="presOf" srcId="{8C3ED482-08DF-43DB-AADD-E41A3CBB85BF}" destId="{E40FCF3A-C066-4F4F-B800-021460CEE497}" srcOrd="0" destOrd="0" presId="urn:microsoft.com/office/officeart/2005/8/layout/process5"/>
    <dgm:cxn modelId="{30174925-B66B-48D2-8824-0DCE909C6751}" type="presOf" srcId="{B912AEE7-0EE8-4FEF-BB9C-5EC9440A1170}" destId="{1CF3DD08-B652-4227-A086-2035F9648B70}" srcOrd="0" destOrd="0" presId="urn:microsoft.com/office/officeart/2005/8/layout/process5"/>
    <dgm:cxn modelId="{2A0E712A-39CE-4C10-8BB7-7777A0C61A10}" type="presOf" srcId="{A9387ED1-2DD8-485F-A8E2-8CCF82BCE79E}" destId="{682D4EFB-27DB-4744-8781-CD9023CE44AC}" srcOrd="0" destOrd="0" presId="urn:microsoft.com/office/officeart/2005/8/layout/process5"/>
    <dgm:cxn modelId="{C3FF7F2F-8D89-46CA-A720-38B77855A1F1}" srcId="{E55B44EC-CD04-4FDF-B06F-0AE07883EB7D}" destId="{8C3ED482-08DF-43DB-AADD-E41A3CBB85BF}" srcOrd="5" destOrd="0" parTransId="{16600A22-9EBF-4CFD-B76D-E978F8A13EDF}" sibTransId="{B912AEE7-0EE8-4FEF-BB9C-5EC9440A1170}"/>
    <dgm:cxn modelId="{D04B4630-19F7-4CAC-9818-F3D090A2F0D6}" type="presOf" srcId="{9450F59D-C657-4CEC-9B7C-7F9174A64F05}" destId="{F07C1715-663D-4D66-9E8E-2D7046DDD718}" srcOrd="0" destOrd="0" presId="urn:microsoft.com/office/officeart/2005/8/layout/process5"/>
    <dgm:cxn modelId="{E6B7D05C-D546-4697-A342-58ACC0F297CB}" type="presOf" srcId="{A76B383C-7C2C-4CDC-8C4B-5D2B3A7DC323}" destId="{9EAF740B-5558-485D-B846-366F1A6BB1FB}" srcOrd="0" destOrd="0" presId="urn:microsoft.com/office/officeart/2005/8/layout/process5"/>
    <dgm:cxn modelId="{D0A7BF44-D1A1-449F-8491-D9F665F5FB28}" srcId="{E55B44EC-CD04-4FDF-B06F-0AE07883EB7D}" destId="{A76B383C-7C2C-4CDC-8C4B-5D2B3A7DC323}" srcOrd="1" destOrd="0" parTransId="{5BF9143E-F5E7-4F18-B330-80A2C636A447}" sibTransId="{9450F59D-C657-4CEC-9B7C-7F9174A64F05}"/>
    <dgm:cxn modelId="{D0EE8C69-D202-4D06-8955-440539BA8BA6}" srcId="{E55B44EC-CD04-4FDF-B06F-0AE07883EB7D}" destId="{4086ACA7-6824-4B7A-BE05-13F3B2DC394C}" srcOrd="4" destOrd="0" parTransId="{EF5C60B4-C707-4913-B4E7-1B017B7DF086}" sibTransId="{43206F1F-B00C-4386-8A1C-8A0C35B5855E}"/>
    <dgm:cxn modelId="{F52A034A-ECF8-4D48-9F9C-4DFBC97FD022}" type="presOf" srcId="{43206F1F-B00C-4386-8A1C-8A0C35B5855E}" destId="{26BEA1B6-0192-4A71-819E-1DA326C03792}" srcOrd="1" destOrd="0" presId="urn:microsoft.com/office/officeart/2005/8/layout/process5"/>
    <dgm:cxn modelId="{82FF4872-7610-4EF9-8852-AE8D13C44662}" srcId="{E55B44EC-CD04-4FDF-B06F-0AE07883EB7D}" destId="{A9387ED1-2DD8-485F-A8E2-8CCF82BCE79E}" srcOrd="2" destOrd="0" parTransId="{835647AC-3914-4943-AAE0-1454C19E9DA9}" sibTransId="{6E39ABF2-F422-4DD0-986D-9423C10F1F69}"/>
    <dgm:cxn modelId="{94DABF53-3558-40AF-A6C4-747FAF873B09}" type="presOf" srcId="{54C574F5-5D63-4C8B-BC38-CDE067B878EF}" destId="{F8F85E11-93AA-4138-BD81-5649C5FADB8D}" srcOrd="0" destOrd="0" presId="urn:microsoft.com/office/officeart/2005/8/layout/process5"/>
    <dgm:cxn modelId="{4B014855-8B56-4F33-917A-49B2CB043F0F}" type="presOf" srcId="{4086ACA7-6824-4B7A-BE05-13F3B2DC394C}" destId="{5CC8693D-B48F-4A39-B0C7-F6D3E6C5175B}" srcOrd="0" destOrd="0" presId="urn:microsoft.com/office/officeart/2005/8/layout/process5"/>
    <dgm:cxn modelId="{30049C84-EC1E-4E4C-BC51-9159E0F969A7}" type="presOf" srcId="{E55B44EC-CD04-4FDF-B06F-0AE07883EB7D}" destId="{3BB88905-D9AA-4F52-8363-F1E5D5F89BE6}" srcOrd="0" destOrd="0" presId="urn:microsoft.com/office/officeart/2005/8/layout/process5"/>
    <dgm:cxn modelId="{DAC95689-5DB2-49E9-85C6-3F839E1F54EC}" srcId="{E55B44EC-CD04-4FDF-B06F-0AE07883EB7D}" destId="{BE937AB2-D1B0-4F2C-BFBE-45F8EA1BBED1}" srcOrd="7" destOrd="0" parTransId="{D32A782A-14A4-4427-B892-F7BD6E213576}" sibTransId="{7E3CA446-83F5-4296-BAAF-EF9962FC9566}"/>
    <dgm:cxn modelId="{45BFBF90-AE82-4F88-9831-2F5EA6F58F0C}" type="presOf" srcId="{E9E8B421-15D3-4D9A-9745-4F842884F9C9}" destId="{7BE0AFC5-F378-488E-8F49-29ADECC99FA9}" srcOrd="0" destOrd="0" presId="urn:microsoft.com/office/officeart/2005/8/layout/process5"/>
    <dgm:cxn modelId="{6869D895-D313-439B-969C-D2BA096E3319}" type="presOf" srcId="{D707D289-0B54-4BB1-B822-9CAD3E6F5128}" destId="{BFC07BB8-2700-45D6-9AA0-40DE722E6693}" srcOrd="0" destOrd="0" presId="urn:microsoft.com/office/officeart/2005/8/layout/process5"/>
    <dgm:cxn modelId="{72AAFEA0-EE4A-42D4-9955-CD903B69A6A2}" type="presOf" srcId="{B912AEE7-0EE8-4FEF-BB9C-5EC9440A1170}" destId="{03997C38-A946-43D2-AEAD-8B71AA2E5379}" srcOrd="1" destOrd="0" presId="urn:microsoft.com/office/officeart/2005/8/layout/process5"/>
    <dgm:cxn modelId="{0F6B4EB6-3DF6-4B69-91AB-3989DE536CDD}" type="presOf" srcId="{6E39ABF2-F422-4DD0-986D-9423C10F1F69}" destId="{76CDFC19-E8F4-4F32-AE44-27DCB932B203}" srcOrd="1" destOrd="0" presId="urn:microsoft.com/office/officeart/2005/8/layout/process5"/>
    <dgm:cxn modelId="{C577DABE-13B6-4CE0-A4FC-B9172376A033}" type="presOf" srcId="{B839DAF2-7B1D-4370-8EA2-DFA823DD9EA6}" destId="{E0AB225D-80AF-4F0D-9B88-F0104369810A}" srcOrd="0" destOrd="0" presId="urn:microsoft.com/office/officeart/2005/8/layout/process5"/>
    <dgm:cxn modelId="{041F6BC4-C195-456F-8CC9-A716340FA5CA}" type="presOf" srcId="{54C574F5-5D63-4C8B-BC38-CDE067B878EF}" destId="{15E87F2E-D69F-49FC-9E8E-BA1B2C8F1B1E}" srcOrd="1" destOrd="0" presId="urn:microsoft.com/office/officeart/2005/8/layout/process5"/>
    <dgm:cxn modelId="{B5CAB2CC-D79A-463F-8ED2-5B8731257BF4}" srcId="{E55B44EC-CD04-4FDF-B06F-0AE07883EB7D}" destId="{E9E8B421-15D3-4D9A-9745-4F842884F9C9}" srcOrd="6" destOrd="0" parTransId="{CB81A48E-00C0-4159-AFE4-7CB3FBBFE671}" sibTransId="{EA60B513-AEA4-4164-BB30-887043F87BF9}"/>
    <dgm:cxn modelId="{37E405CF-118C-47DA-A47C-009BC7F56210}" srcId="{E55B44EC-CD04-4FDF-B06F-0AE07883EB7D}" destId="{B839DAF2-7B1D-4370-8EA2-DFA823DD9EA6}" srcOrd="3" destOrd="0" parTransId="{5FA769E0-6432-46ED-9E82-9F33A9CC108A}" sibTransId="{54C574F5-5D63-4C8B-BC38-CDE067B878EF}"/>
    <dgm:cxn modelId="{294ABED2-7CDB-4280-8419-75BF712F9DD7}" type="presOf" srcId="{EA60B513-AEA4-4164-BB30-887043F87BF9}" destId="{E08400F0-CD8E-4C60-BF12-56B927CA559C}" srcOrd="1" destOrd="0" presId="urn:microsoft.com/office/officeart/2005/8/layout/process5"/>
    <dgm:cxn modelId="{1B6E3FDA-7AD0-47B1-A96A-5CAFD644FF5A}" type="presOf" srcId="{6E39ABF2-F422-4DD0-986D-9423C10F1F69}" destId="{C067BACE-24F5-4DE9-A01F-7FAECCEA8A19}" srcOrd="0" destOrd="0" presId="urn:microsoft.com/office/officeart/2005/8/layout/process5"/>
    <dgm:cxn modelId="{620FB1E3-BFC1-4443-AE79-59B62AE2BC2C}" type="presOf" srcId="{9C6B3519-8728-413B-A486-AA931288EBB9}" destId="{713D3CD4-E9B0-4242-8DC3-FC58895C7576}" srcOrd="1" destOrd="0" presId="urn:microsoft.com/office/officeart/2005/8/layout/process5"/>
    <dgm:cxn modelId="{8D6F37E5-663C-4E48-9077-9403C1087B65}" type="presOf" srcId="{9C6B3519-8728-413B-A486-AA931288EBB9}" destId="{021A4BD8-2F75-4988-B287-FED040A9AEC4}" srcOrd="0" destOrd="0" presId="urn:microsoft.com/office/officeart/2005/8/layout/process5"/>
    <dgm:cxn modelId="{8CE94BF8-1D78-43BF-A6BE-5FB78451B08C}" type="presOf" srcId="{EA60B513-AEA4-4164-BB30-887043F87BF9}" destId="{FD8810F7-3401-4D5D-B66A-80AA2A4A3974}" srcOrd="0" destOrd="0" presId="urn:microsoft.com/office/officeart/2005/8/layout/process5"/>
    <dgm:cxn modelId="{DB92885C-4F88-4590-8E72-7E2AC3022799}" type="presParOf" srcId="{3BB88905-D9AA-4F52-8363-F1E5D5F89BE6}" destId="{BFC07BB8-2700-45D6-9AA0-40DE722E6693}" srcOrd="0" destOrd="0" presId="urn:microsoft.com/office/officeart/2005/8/layout/process5"/>
    <dgm:cxn modelId="{D0ACC58A-17C0-41CB-A1EA-06DA90B1FC8E}" type="presParOf" srcId="{3BB88905-D9AA-4F52-8363-F1E5D5F89BE6}" destId="{021A4BD8-2F75-4988-B287-FED040A9AEC4}" srcOrd="1" destOrd="0" presId="urn:microsoft.com/office/officeart/2005/8/layout/process5"/>
    <dgm:cxn modelId="{93FFE668-E8BF-475E-BCC3-56D7E158F877}" type="presParOf" srcId="{021A4BD8-2F75-4988-B287-FED040A9AEC4}" destId="{713D3CD4-E9B0-4242-8DC3-FC58895C7576}" srcOrd="0" destOrd="0" presId="urn:microsoft.com/office/officeart/2005/8/layout/process5"/>
    <dgm:cxn modelId="{1C039734-CF5B-4A8D-8742-C973B9CB1A19}" type="presParOf" srcId="{3BB88905-D9AA-4F52-8363-F1E5D5F89BE6}" destId="{9EAF740B-5558-485D-B846-366F1A6BB1FB}" srcOrd="2" destOrd="0" presId="urn:microsoft.com/office/officeart/2005/8/layout/process5"/>
    <dgm:cxn modelId="{3381E0B1-549A-4351-B1F8-5B329FF61145}" type="presParOf" srcId="{3BB88905-D9AA-4F52-8363-F1E5D5F89BE6}" destId="{F07C1715-663D-4D66-9E8E-2D7046DDD718}" srcOrd="3" destOrd="0" presId="urn:microsoft.com/office/officeart/2005/8/layout/process5"/>
    <dgm:cxn modelId="{F8FDEA1A-1C6E-4FFC-8457-6A07D0D5B843}" type="presParOf" srcId="{F07C1715-663D-4D66-9E8E-2D7046DDD718}" destId="{0718ED3F-C708-4547-B47D-8BE162CF5B1F}" srcOrd="0" destOrd="0" presId="urn:microsoft.com/office/officeart/2005/8/layout/process5"/>
    <dgm:cxn modelId="{A4E7A607-B0CE-4699-97C4-80B5B6F66129}" type="presParOf" srcId="{3BB88905-D9AA-4F52-8363-F1E5D5F89BE6}" destId="{682D4EFB-27DB-4744-8781-CD9023CE44AC}" srcOrd="4" destOrd="0" presId="urn:microsoft.com/office/officeart/2005/8/layout/process5"/>
    <dgm:cxn modelId="{C92D99D6-5051-4535-8BD2-4FE7650938E1}" type="presParOf" srcId="{3BB88905-D9AA-4F52-8363-F1E5D5F89BE6}" destId="{C067BACE-24F5-4DE9-A01F-7FAECCEA8A19}" srcOrd="5" destOrd="0" presId="urn:microsoft.com/office/officeart/2005/8/layout/process5"/>
    <dgm:cxn modelId="{24C5DA97-4328-4A15-9B76-81AA9236DAE7}" type="presParOf" srcId="{C067BACE-24F5-4DE9-A01F-7FAECCEA8A19}" destId="{76CDFC19-E8F4-4F32-AE44-27DCB932B203}" srcOrd="0" destOrd="0" presId="urn:microsoft.com/office/officeart/2005/8/layout/process5"/>
    <dgm:cxn modelId="{DD50D224-3876-49A8-8CAA-C28B4AD11558}" type="presParOf" srcId="{3BB88905-D9AA-4F52-8363-F1E5D5F89BE6}" destId="{E0AB225D-80AF-4F0D-9B88-F0104369810A}" srcOrd="6" destOrd="0" presId="urn:microsoft.com/office/officeart/2005/8/layout/process5"/>
    <dgm:cxn modelId="{61103667-E71C-45C4-89D0-C71A296244E3}" type="presParOf" srcId="{3BB88905-D9AA-4F52-8363-F1E5D5F89BE6}" destId="{F8F85E11-93AA-4138-BD81-5649C5FADB8D}" srcOrd="7" destOrd="0" presId="urn:microsoft.com/office/officeart/2005/8/layout/process5"/>
    <dgm:cxn modelId="{A92126A0-A749-4132-9AE1-542A5D77AA11}" type="presParOf" srcId="{F8F85E11-93AA-4138-BD81-5649C5FADB8D}" destId="{15E87F2E-D69F-49FC-9E8E-BA1B2C8F1B1E}" srcOrd="0" destOrd="0" presId="urn:microsoft.com/office/officeart/2005/8/layout/process5"/>
    <dgm:cxn modelId="{69BB9E32-7A03-4641-8B4D-9A0E5AFF21CD}" type="presParOf" srcId="{3BB88905-D9AA-4F52-8363-F1E5D5F89BE6}" destId="{5CC8693D-B48F-4A39-B0C7-F6D3E6C5175B}" srcOrd="8" destOrd="0" presId="urn:microsoft.com/office/officeart/2005/8/layout/process5"/>
    <dgm:cxn modelId="{5109C626-F1B4-40EE-BCA0-47CA2A176E7F}" type="presParOf" srcId="{3BB88905-D9AA-4F52-8363-F1E5D5F89BE6}" destId="{AE92CE7E-8F13-4BB5-B480-199C79370C7D}" srcOrd="9" destOrd="0" presId="urn:microsoft.com/office/officeart/2005/8/layout/process5"/>
    <dgm:cxn modelId="{9A5935A2-5E5D-4E22-BCC0-77629105DFEF}" type="presParOf" srcId="{AE92CE7E-8F13-4BB5-B480-199C79370C7D}" destId="{26BEA1B6-0192-4A71-819E-1DA326C03792}" srcOrd="0" destOrd="0" presId="urn:microsoft.com/office/officeart/2005/8/layout/process5"/>
    <dgm:cxn modelId="{C4BC980A-C1F9-4062-A2E4-F2743F53FC84}" type="presParOf" srcId="{3BB88905-D9AA-4F52-8363-F1E5D5F89BE6}" destId="{E40FCF3A-C066-4F4F-B800-021460CEE497}" srcOrd="10" destOrd="0" presId="urn:microsoft.com/office/officeart/2005/8/layout/process5"/>
    <dgm:cxn modelId="{3B26EF98-8E59-49DF-8477-72892E9079CB}" type="presParOf" srcId="{3BB88905-D9AA-4F52-8363-F1E5D5F89BE6}" destId="{1CF3DD08-B652-4227-A086-2035F9648B70}" srcOrd="11" destOrd="0" presId="urn:microsoft.com/office/officeart/2005/8/layout/process5"/>
    <dgm:cxn modelId="{11E3CC4F-3538-428D-96DD-7AE0F8335839}" type="presParOf" srcId="{1CF3DD08-B652-4227-A086-2035F9648B70}" destId="{03997C38-A946-43D2-AEAD-8B71AA2E5379}" srcOrd="0" destOrd="0" presId="urn:microsoft.com/office/officeart/2005/8/layout/process5"/>
    <dgm:cxn modelId="{FBA016B4-A16E-4028-B728-316B8336091E}" type="presParOf" srcId="{3BB88905-D9AA-4F52-8363-F1E5D5F89BE6}" destId="{7BE0AFC5-F378-488E-8F49-29ADECC99FA9}" srcOrd="12" destOrd="0" presId="urn:microsoft.com/office/officeart/2005/8/layout/process5"/>
    <dgm:cxn modelId="{B068036C-74A0-4E8B-BB17-592E031115AB}" type="presParOf" srcId="{3BB88905-D9AA-4F52-8363-F1E5D5F89BE6}" destId="{FD8810F7-3401-4D5D-B66A-80AA2A4A3974}" srcOrd="13" destOrd="0" presId="urn:microsoft.com/office/officeart/2005/8/layout/process5"/>
    <dgm:cxn modelId="{AAE51B1D-13DC-4AA4-8C7C-B6FD11ECC84F}" type="presParOf" srcId="{FD8810F7-3401-4D5D-B66A-80AA2A4A3974}" destId="{E08400F0-CD8E-4C60-BF12-56B927CA559C}" srcOrd="0" destOrd="0" presId="urn:microsoft.com/office/officeart/2005/8/layout/process5"/>
    <dgm:cxn modelId="{81D7597A-923D-49F0-A12D-FF51C8EE6190}" type="presParOf" srcId="{3BB88905-D9AA-4F52-8363-F1E5D5F89BE6}" destId="{B4414A54-9FBF-499F-B8A4-45613B48E9F7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42917-F300-44DA-A924-3F22DA0AAF71}">
      <dsp:nvSpPr>
        <dsp:cNvPr id="0" name=""/>
        <dsp:cNvSpPr/>
      </dsp:nvSpPr>
      <dsp:spPr>
        <a:xfrm>
          <a:off x="658873" y="0"/>
          <a:ext cx="7467229" cy="262135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BBABF6-12FA-45C1-A2F9-63F1F3209FA8}">
      <dsp:nvSpPr>
        <dsp:cNvPr id="0" name=""/>
        <dsp:cNvSpPr/>
      </dsp:nvSpPr>
      <dsp:spPr>
        <a:xfrm>
          <a:off x="6702" y="786405"/>
          <a:ext cx="1042585" cy="10485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 err="1"/>
            <a:t>Lube</a:t>
          </a:r>
          <a:endParaRPr lang="de-DE" sz="1300" kern="1200" dirty="0"/>
        </a:p>
      </dsp:txBody>
      <dsp:txXfrm>
        <a:off x="57597" y="837300"/>
        <a:ext cx="940795" cy="946750"/>
      </dsp:txXfrm>
    </dsp:sp>
    <dsp:sp modelId="{A1B9AF37-E2B4-487C-921E-01AEEF27F154}">
      <dsp:nvSpPr>
        <dsp:cNvPr id="0" name=""/>
        <dsp:cNvSpPr/>
      </dsp:nvSpPr>
      <dsp:spPr>
        <a:xfrm>
          <a:off x="1110843" y="786405"/>
          <a:ext cx="1042585" cy="1048540"/>
        </a:xfrm>
        <a:prstGeom prst="roundRect">
          <a:avLst/>
        </a:prstGeom>
        <a:gradFill rotWithShape="0">
          <a:gsLst>
            <a:gs pos="0">
              <a:schemeClr val="accent5">
                <a:hueOff val="-1419125"/>
                <a:satOff val="5687"/>
                <a:lumOff val="1233"/>
                <a:alphaOff val="0"/>
                <a:tint val="50000"/>
                <a:satMod val="300000"/>
              </a:schemeClr>
            </a:gs>
            <a:gs pos="35000">
              <a:schemeClr val="accent5">
                <a:hueOff val="-1419125"/>
                <a:satOff val="5687"/>
                <a:lumOff val="1233"/>
                <a:alphaOff val="0"/>
                <a:tint val="37000"/>
                <a:satMod val="300000"/>
              </a:schemeClr>
            </a:gs>
            <a:gs pos="100000">
              <a:schemeClr val="accent5">
                <a:hueOff val="-1419125"/>
                <a:satOff val="5687"/>
                <a:lumOff val="123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Assembly</a:t>
          </a:r>
        </a:p>
      </dsp:txBody>
      <dsp:txXfrm>
        <a:off x="1161738" y="837300"/>
        <a:ext cx="940795" cy="946750"/>
      </dsp:txXfrm>
    </dsp:sp>
    <dsp:sp modelId="{3D5D0BF0-5D84-4A11-89E9-3C862D45887E}">
      <dsp:nvSpPr>
        <dsp:cNvPr id="0" name=""/>
        <dsp:cNvSpPr/>
      </dsp:nvSpPr>
      <dsp:spPr>
        <a:xfrm>
          <a:off x="2214983" y="786405"/>
          <a:ext cx="1042585" cy="1048540"/>
        </a:xfrm>
        <a:prstGeom prst="roundRect">
          <a:avLst/>
        </a:prstGeom>
        <a:gradFill rotWithShape="0">
          <a:gsLst>
            <a:gs pos="0">
              <a:schemeClr val="accent5">
                <a:hueOff val="-2838251"/>
                <a:satOff val="11375"/>
                <a:lumOff val="2465"/>
                <a:alphaOff val="0"/>
                <a:tint val="50000"/>
                <a:satMod val="300000"/>
              </a:schemeClr>
            </a:gs>
            <a:gs pos="35000">
              <a:schemeClr val="accent5">
                <a:hueOff val="-2838251"/>
                <a:satOff val="11375"/>
                <a:lumOff val="2465"/>
                <a:alphaOff val="0"/>
                <a:tint val="37000"/>
                <a:satMod val="300000"/>
              </a:schemeClr>
            </a:gs>
            <a:gs pos="100000">
              <a:schemeClr val="accent5">
                <a:hueOff val="-2838251"/>
                <a:satOff val="11375"/>
                <a:lumOff val="24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 err="1"/>
            <a:t>Inspection</a:t>
          </a:r>
          <a:r>
            <a:rPr lang="de-DE" sz="1300" kern="1200" dirty="0"/>
            <a:t> </a:t>
          </a:r>
          <a:r>
            <a:rPr lang="de-DE" sz="1300" kern="1200" dirty="0" err="1"/>
            <a:t>Pressure</a:t>
          </a:r>
          <a:r>
            <a:rPr lang="de-DE" sz="1300" kern="1200" dirty="0"/>
            <a:t> (</a:t>
          </a:r>
          <a:r>
            <a:rPr lang="de-DE" sz="1300" kern="1200" dirty="0" err="1"/>
            <a:t>filling</a:t>
          </a:r>
          <a:r>
            <a:rPr lang="de-DE" sz="1300" kern="1200" dirty="0"/>
            <a:t> bell)</a:t>
          </a:r>
        </a:p>
      </dsp:txBody>
      <dsp:txXfrm>
        <a:off x="2265878" y="837300"/>
        <a:ext cx="940795" cy="946750"/>
      </dsp:txXfrm>
    </dsp:sp>
    <dsp:sp modelId="{5B5B64BF-DB5D-48EE-95FB-C31EF93D0C24}">
      <dsp:nvSpPr>
        <dsp:cNvPr id="0" name=""/>
        <dsp:cNvSpPr/>
      </dsp:nvSpPr>
      <dsp:spPr>
        <a:xfrm>
          <a:off x="3319124" y="786405"/>
          <a:ext cx="1042585" cy="1048540"/>
        </a:xfrm>
        <a:prstGeom prst="roundRect">
          <a:avLst/>
        </a:prstGeom>
        <a:gradFill rotWithShape="0">
          <a:gsLst>
            <a:gs pos="0">
              <a:schemeClr val="accent5">
                <a:hueOff val="-4257376"/>
                <a:satOff val="17062"/>
                <a:lumOff val="3698"/>
                <a:alphaOff val="0"/>
                <a:tint val="50000"/>
                <a:satMod val="300000"/>
              </a:schemeClr>
            </a:gs>
            <a:gs pos="35000">
              <a:schemeClr val="accent5">
                <a:hueOff val="-4257376"/>
                <a:satOff val="17062"/>
                <a:lumOff val="3698"/>
                <a:alphaOff val="0"/>
                <a:tint val="37000"/>
                <a:satMod val="300000"/>
              </a:schemeClr>
            </a:gs>
            <a:gs pos="100000">
              <a:schemeClr val="accent5">
                <a:hueOff val="-4257376"/>
                <a:satOff val="17062"/>
                <a:lumOff val="36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TU</a:t>
          </a:r>
        </a:p>
      </dsp:txBody>
      <dsp:txXfrm>
        <a:off x="3370019" y="837300"/>
        <a:ext cx="940795" cy="946750"/>
      </dsp:txXfrm>
    </dsp:sp>
    <dsp:sp modelId="{4BC53F30-CFB7-4FBA-BC5F-31D9F86E47C7}">
      <dsp:nvSpPr>
        <dsp:cNvPr id="0" name=""/>
        <dsp:cNvSpPr/>
      </dsp:nvSpPr>
      <dsp:spPr>
        <a:xfrm>
          <a:off x="4423265" y="786405"/>
          <a:ext cx="1042585" cy="1048540"/>
        </a:xfrm>
        <a:prstGeom prst="roundRect">
          <a:avLst/>
        </a:prstGeom>
        <a:gradFill rotWithShape="0">
          <a:gsLst>
            <a:gs pos="0">
              <a:schemeClr val="accent5">
                <a:hueOff val="-5676501"/>
                <a:satOff val="22749"/>
                <a:lumOff val="4930"/>
                <a:alphaOff val="0"/>
                <a:tint val="50000"/>
                <a:satMod val="300000"/>
              </a:schemeClr>
            </a:gs>
            <a:gs pos="35000">
              <a:schemeClr val="accent5">
                <a:hueOff val="-5676501"/>
                <a:satOff val="22749"/>
                <a:lumOff val="4930"/>
                <a:alphaOff val="0"/>
                <a:tint val="37000"/>
                <a:satMod val="300000"/>
              </a:schemeClr>
            </a:gs>
            <a:gs pos="100000">
              <a:schemeClr val="accent5">
                <a:hueOff val="-5676501"/>
                <a:satOff val="22749"/>
                <a:lumOff val="49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TB/TG</a:t>
          </a:r>
        </a:p>
      </dsp:txBody>
      <dsp:txXfrm>
        <a:off x="4474160" y="837300"/>
        <a:ext cx="940795" cy="946750"/>
      </dsp:txXfrm>
    </dsp:sp>
    <dsp:sp modelId="{4DA70BA5-148E-45C1-819D-AC39F6F7500A}">
      <dsp:nvSpPr>
        <dsp:cNvPr id="0" name=""/>
        <dsp:cNvSpPr/>
      </dsp:nvSpPr>
      <dsp:spPr>
        <a:xfrm>
          <a:off x="5527406" y="786405"/>
          <a:ext cx="1042585" cy="1048540"/>
        </a:xfrm>
        <a:prstGeom prst="roundRect">
          <a:avLst/>
        </a:prstGeom>
        <a:gradFill rotWithShape="0">
          <a:gsLst>
            <a:gs pos="0">
              <a:schemeClr val="accent5">
                <a:hueOff val="-7095626"/>
                <a:satOff val="28436"/>
                <a:lumOff val="6163"/>
                <a:alphaOff val="0"/>
                <a:tint val="50000"/>
                <a:satMod val="300000"/>
              </a:schemeClr>
            </a:gs>
            <a:gs pos="35000">
              <a:schemeClr val="accent5">
                <a:hueOff val="-7095626"/>
                <a:satOff val="28436"/>
                <a:lumOff val="6163"/>
                <a:alphaOff val="0"/>
                <a:tint val="37000"/>
                <a:satMod val="300000"/>
              </a:schemeClr>
            </a:gs>
            <a:gs pos="100000">
              <a:schemeClr val="accent5">
                <a:hueOff val="-7095626"/>
                <a:satOff val="28436"/>
                <a:lumOff val="61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 err="1"/>
            <a:t>Marking</a:t>
          </a:r>
          <a:endParaRPr lang="de-DE" sz="1300" kern="1200" dirty="0"/>
        </a:p>
      </dsp:txBody>
      <dsp:txXfrm>
        <a:off x="5578301" y="837300"/>
        <a:ext cx="940795" cy="946750"/>
      </dsp:txXfrm>
    </dsp:sp>
    <dsp:sp modelId="{826AC87D-EC3A-42BF-ADA4-E59D192DE6E4}">
      <dsp:nvSpPr>
        <dsp:cNvPr id="0" name=""/>
        <dsp:cNvSpPr/>
      </dsp:nvSpPr>
      <dsp:spPr>
        <a:xfrm>
          <a:off x="6631546" y="786405"/>
          <a:ext cx="1042585" cy="1048540"/>
        </a:xfrm>
        <a:prstGeom prst="roundRect">
          <a:avLst/>
        </a:prstGeom>
        <a:gradFill rotWithShape="0">
          <a:gsLst>
            <a:gs pos="0">
              <a:schemeClr val="accent5">
                <a:hueOff val="-8514751"/>
                <a:satOff val="34124"/>
                <a:lumOff val="7395"/>
                <a:alphaOff val="0"/>
                <a:tint val="50000"/>
                <a:satMod val="300000"/>
              </a:schemeClr>
            </a:gs>
            <a:gs pos="35000">
              <a:schemeClr val="accent5">
                <a:hueOff val="-8514751"/>
                <a:satOff val="34124"/>
                <a:lumOff val="7395"/>
                <a:alphaOff val="0"/>
                <a:tint val="37000"/>
                <a:satMod val="300000"/>
              </a:schemeClr>
            </a:gs>
            <a:gs pos="100000">
              <a:schemeClr val="accent5">
                <a:hueOff val="-8514751"/>
                <a:satOff val="34124"/>
                <a:lumOff val="739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 err="1"/>
            <a:t>Disassembly</a:t>
          </a:r>
          <a:endParaRPr lang="de-DE" sz="1300" kern="1200" dirty="0"/>
        </a:p>
      </dsp:txBody>
      <dsp:txXfrm>
        <a:off x="6682441" y="837300"/>
        <a:ext cx="940795" cy="946750"/>
      </dsp:txXfrm>
    </dsp:sp>
    <dsp:sp modelId="{A74CCAA5-563C-40E0-8683-AD1BE0FCD0C1}">
      <dsp:nvSpPr>
        <dsp:cNvPr id="0" name=""/>
        <dsp:cNvSpPr/>
      </dsp:nvSpPr>
      <dsp:spPr>
        <a:xfrm>
          <a:off x="7735687" y="786405"/>
          <a:ext cx="1042585" cy="104854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 err="1"/>
            <a:t>Sorting</a:t>
          </a:r>
          <a:endParaRPr lang="de-DE" sz="1300" kern="1200" dirty="0"/>
        </a:p>
      </dsp:txBody>
      <dsp:txXfrm>
        <a:off x="7786582" y="837300"/>
        <a:ext cx="940795" cy="946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07BB8-2700-45D6-9AA0-40DE722E6693}">
      <dsp:nvSpPr>
        <dsp:cNvPr id="0" name=""/>
        <dsp:cNvSpPr/>
      </dsp:nvSpPr>
      <dsp:spPr>
        <a:xfrm>
          <a:off x="3290" y="517758"/>
          <a:ext cx="1438894" cy="8633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  <a:sp3d extrusionH="28000" prstMaterial="matte"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 err="1"/>
            <a:t>Lube</a:t>
          </a:r>
          <a:endParaRPr lang="de-DE" sz="1900" kern="1200" dirty="0"/>
        </a:p>
      </dsp:txBody>
      <dsp:txXfrm>
        <a:off x="28576" y="543044"/>
        <a:ext cx="1388322" cy="812764"/>
      </dsp:txXfrm>
    </dsp:sp>
    <dsp:sp modelId="{021A4BD8-2F75-4988-B287-FED040A9AEC4}">
      <dsp:nvSpPr>
        <dsp:cNvPr id="0" name=""/>
        <dsp:cNvSpPr/>
      </dsp:nvSpPr>
      <dsp:spPr>
        <a:xfrm>
          <a:off x="1568807" y="771003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500" kern="1200"/>
        </a:p>
      </dsp:txBody>
      <dsp:txXfrm>
        <a:off x="1568807" y="842372"/>
        <a:ext cx="213532" cy="214107"/>
      </dsp:txXfrm>
    </dsp:sp>
    <dsp:sp modelId="{9EAF740B-5558-485D-B846-366F1A6BB1FB}">
      <dsp:nvSpPr>
        <dsp:cNvPr id="0" name=""/>
        <dsp:cNvSpPr/>
      </dsp:nvSpPr>
      <dsp:spPr>
        <a:xfrm>
          <a:off x="2017742" y="517758"/>
          <a:ext cx="1438894" cy="863336"/>
        </a:xfrm>
        <a:prstGeom prst="roundRect">
          <a:avLst>
            <a:gd name="adj" fmla="val 10000"/>
          </a:avLst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  <a:sp3d extrusionH="28000" prstMaterial="matte"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Assembly</a:t>
          </a:r>
        </a:p>
      </dsp:txBody>
      <dsp:txXfrm>
        <a:off x="2043028" y="543044"/>
        <a:ext cx="1388322" cy="812764"/>
      </dsp:txXfrm>
    </dsp:sp>
    <dsp:sp modelId="{F07C1715-663D-4D66-9E8E-2D7046DDD718}">
      <dsp:nvSpPr>
        <dsp:cNvPr id="0" name=""/>
        <dsp:cNvSpPr/>
      </dsp:nvSpPr>
      <dsp:spPr>
        <a:xfrm>
          <a:off x="3583259" y="771003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500" kern="1200"/>
        </a:p>
      </dsp:txBody>
      <dsp:txXfrm>
        <a:off x="3583259" y="842372"/>
        <a:ext cx="213532" cy="214107"/>
      </dsp:txXfrm>
    </dsp:sp>
    <dsp:sp modelId="{682D4EFB-27DB-4744-8781-CD9023CE44AC}">
      <dsp:nvSpPr>
        <dsp:cNvPr id="0" name=""/>
        <dsp:cNvSpPr/>
      </dsp:nvSpPr>
      <dsp:spPr>
        <a:xfrm>
          <a:off x="4032194" y="517758"/>
          <a:ext cx="1438894" cy="863336"/>
        </a:xfrm>
        <a:prstGeom prst="roundRect">
          <a:avLst>
            <a:gd name="adj" fmla="val 10000"/>
          </a:avLst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  <a:sp3d extrusionH="28000" prstMaterial="matte"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 err="1"/>
            <a:t>Filling</a:t>
          </a:r>
          <a:r>
            <a:rPr lang="de-DE" sz="1900" kern="1200" dirty="0"/>
            <a:t> bell</a:t>
          </a:r>
        </a:p>
      </dsp:txBody>
      <dsp:txXfrm>
        <a:off x="4057480" y="543044"/>
        <a:ext cx="1388322" cy="812764"/>
      </dsp:txXfrm>
    </dsp:sp>
    <dsp:sp modelId="{C067BACE-24F5-4DE9-A01F-7FAECCEA8A19}">
      <dsp:nvSpPr>
        <dsp:cNvPr id="0" name=""/>
        <dsp:cNvSpPr/>
      </dsp:nvSpPr>
      <dsp:spPr>
        <a:xfrm>
          <a:off x="5597711" y="771003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500" kern="1200"/>
        </a:p>
      </dsp:txBody>
      <dsp:txXfrm>
        <a:off x="5597711" y="842372"/>
        <a:ext cx="213532" cy="214107"/>
      </dsp:txXfrm>
    </dsp:sp>
    <dsp:sp modelId="{E0AB225D-80AF-4F0D-9B88-F0104369810A}">
      <dsp:nvSpPr>
        <dsp:cNvPr id="0" name=""/>
        <dsp:cNvSpPr/>
      </dsp:nvSpPr>
      <dsp:spPr>
        <a:xfrm>
          <a:off x="6046646" y="517758"/>
          <a:ext cx="1438894" cy="863336"/>
        </a:xfrm>
        <a:prstGeom prst="roundRect">
          <a:avLst>
            <a:gd name="adj" fmla="val 10000"/>
          </a:avLst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  <a:sp3d extrusionH="28000" prstMaterial="matte"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TU</a:t>
          </a:r>
        </a:p>
      </dsp:txBody>
      <dsp:txXfrm>
        <a:off x="6071932" y="543044"/>
        <a:ext cx="1388322" cy="812764"/>
      </dsp:txXfrm>
    </dsp:sp>
    <dsp:sp modelId="{F8F85E11-93AA-4138-BD81-5649C5FADB8D}">
      <dsp:nvSpPr>
        <dsp:cNvPr id="0" name=""/>
        <dsp:cNvSpPr/>
      </dsp:nvSpPr>
      <dsp:spPr>
        <a:xfrm rot="5400000">
          <a:off x="6613571" y="1481817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500" kern="1200"/>
        </a:p>
      </dsp:txBody>
      <dsp:txXfrm rot="-5400000">
        <a:off x="6659041" y="1507717"/>
        <a:ext cx="214107" cy="213532"/>
      </dsp:txXfrm>
    </dsp:sp>
    <dsp:sp modelId="{5CC8693D-B48F-4A39-B0C7-F6D3E6C5175B}">
      <dsp:nvSpPr>
        <dsp:cNvPr id="0" name=""/>
        <dsp:cNvSpPr/>
      </dsp:nvSpPr>
      <dsp:spPr>
        <a:xfrm>
          <a:off x="6046646" y="1956652"/>
          <a:ext cx="1438894" cy="863336"/>
        </a:xfrm>
        <a:prstGeom prst="roundRect">
          <a:avLst>
            <a:gd name="adj" fmla="val 10000"/>
          </a:avLst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  <a:sp3d extrusionH="28000" prstMaterial="matte"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TB/TG</a:t>
          </a:r>
        </a:p>
      </dsp:txBody>
      <dsp:txXfrm>
        <a:off x="6071932" y="1981938"/>
        <a:ext cx="1388322" cy="812764"/>
      </dsp:txXfrm>
    </dsp:sp>
    <dsp:sp modelId="{AE92CE7E-8F13-4BB5-B480-199C79370C7D}">
      <dsp:nvSpPr>
        <dsp:cNvPr id="0" name=""/>
        <dsp:cNvSpPr/>
      </dsp:nvSpPr>
      <dsp:spPr>
        <a:xfrm rot="10800000">
          <a:off x="5614978" y="2209898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500" kern="1200"/>
        </a:p>
      </dsp:txBody>
      <dsp:txXfrm rot="10800000">
        <a:off x="5706491" y="2281267"/>
        <a:ext cx="213532" cy="214107"/>
      </dsp:txXfrm>
    </dsp:sp>
    <dsp:sp modelId="{E40FCF3A-C066-4F4F-B800-021460CEE497}">
      <dsp:nvSpPr>
        <dsp:cNvPr id="0" name=""/>
        <dsp:cNvSpPr/>
      </dsp:nvSpPr>
      <dsp:spPr>
        <a:xfrm>
          <a:off x="4032194" y="1956652"/>
          <a:ext cx="1438894" cy="863336"/>
        </a:xfrm>
        <a:prstGeom prst="roundRect">
          <a:avLst>
            <a:gd name="adj" fmla="val 10000"/>
          </a:avLst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  <a:sp3d extrusionH="28000" prstMaterial="matte"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 err="1"/>
            <a:t>Marking</a:t>
          </a:r>
          <a:endParaRPr lang="de-DE" sz="1900" kern="1200" dirty="0"/>
        </a:p>
      </dsp:txBody>
      <dsp:txXfrm>
        <a:off x="4057480" y="1981938"/>
        <a:ext cx="1388322" cy="812764"/>
      </dsp:txXfrm>
    </dsp:sp>
    <dsp:sp modelId="{1CF3DD08-B652-4227-A086-2035F9648B70}">
      <dsp:nvSpPr>
        <dsp:cNvPr id="0" name=""/>
        <dsp:cNvSpPr/>
      </dsp:nvSpPr>
      <dsp:spPr>
        <a:xfrm rot="10800000">
          <a:off x="3600526" y="2209898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500" kern="1200"/>
        </a:p>
      </dsp:txBody>
      <dsp:txXfrm rot="10800000">
        <a:off x="3692039" y="2281267"/>
        <a:ext cx="213532" cy="214107"/>
      </dsp:txXfrm>
    </dsp:sp>
    <dsp:sp modelId="{7BE0AFC5-F378-488E-8F49-29ADECC99FA9}">
      <dsp:nvSpPr>
        <dsp:cNvPr id="0" name=""/>
        <dsp:cNvSpPr/>
      </dsp:nvSpPr>
      <dsp:spPr>
        <a:xfrm>
          <a:off x="2017742" y="1956652"/>
          <a:ext cx="1438894" cy="863336"/>
        </a:xfrm>
        <a:prstGeom prst="roundRect">
          <a:avLst>
            <a:gd name="adj" fmla="val 10000"/>
          </a:avLst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  <a:sp3d extrusionH="28000" prstMaterial="matte"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 err="1"/>
            <a:t>Disassembly</a:t>
          </a:r>
          <a:endParaRPr lang="de-DE" sz="1900" kern="1200" dirty="0"/>
        </a:p>
      </dsp:txBody>
      <dsp:txXfrm>
        <a:off x="2043028" y="1981938"/>
        <a:ext cx="1388322" cy="812764"/>
      </dsp:txXfrm>
    </dsp:sp>
    <dsp:sp modelId="{FD8810F7-3401-4D5D-B66A-80AA2A4A3974}">
      <dsp:nvSpPr>
        <dsp:cNvPr id="0" name=""/>
        <dsp:cNvSpPr/>
      </dsp:nvSpPr>
      <dsp:spPr>
        <a:xfrm rot="10800000">
          <a:off x="1586074" y="2209898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500" kern="1200"/>
        </a:p>
      </dsp:txBody>
      <dsp:txXfrm rot="10800000">
        <a:off x="1677587" y="2281267"/>
        <a:ext cx="213532" cy="214107"/>
      </dsp:txXfrm>
    </dsp:sp>
    <dsp:sp modelId="{B4414A54-9FBF-499F-B8A4-45613B48E9F7}">
      <dsp:nvSpPr>
        <dsp:cNvPr id="0" name=""/>
        <dsp:cNvSpPr/>
      </dsp:nvSpPr>
      <dsp:spPr>
        <a:xfrm>
          <a:off x="3290" y="1956652"/>
          <a:ext cx="1438894" cy="863336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  <a:sp3d extrusionH="28000" prstMaterial="matte"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 err="1"/>
            <a:t>Sorting</a:t>
          </a:r>
          <a:endParaRPr lang="de-DE" sz="1900" kern="1200" dirty="0"/>
        </a:p>
      </dsp:txBody>
      <dsp:txXfrm>
        <a:off x="28576" y="1981938"/>
        <a:ext cx="1388322" cy="812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A100F-2991-4B9A-BE81-CE1BA92FAB3E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46575-CF25-40D8-BA87-8979993454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135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46575-CF25-40D8-BA87-8979993454E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180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46575-CF25-40D8-BA87-8979993454E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5203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37"/>
            <a:ext cx="914417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55527"/>
            <a:ext cx="7772400" cy="36003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latin typeface="Source Sans Pro" panose="020B0503030403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059582"/>
            <a:ext cx="7776864" cy="792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5144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788DDB43-E097-4F6C-9864-08C7CE9F53E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87444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6B4FB927-2D67-44E6-91AA-C2779E02C727}" type="datetimeFigureOut">
              <a:rPr lang="de-DE" smtClean="0"/>
              <a:pPr/>
              <a:t>03.03.2025</a:t>
            </a:fld>
            <a:endParaRPr lang="de-DE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640" y="4767263"/>
            <a:ext cx="684076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r>
              <a:rPr lang="de-DE"/>
              <a:t>SEICHTER GMBH – Hannover – Germany | </a:t>
            </a:r>
            <a:r>
              <a:rPr lang="de-DE" i="1"/>
              <a:t>www.seichter.com</a:t>
            </a:r>
            <a:r>
              <a:rPr lang="de-DE"/>
              <a:t> | Esperantostr. 8, D-30519 Hannover, Phone +49 511 87597-0</a:t>
            </a:r>
          </a:p>
        </p:txBody>
      </p:sp>
    </p:spTree>
    <p:extLst>
      <p:ext uri="{BB962C8B-B14F-4D97-AF65-F5344CB8AC3E}">
        <p14:creationId xmlns:p14="http://schemas.microsoft.com/office/powerpoint/2010/main" val="2074153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4FB927-2D67-44E6-91AA-C2779E02C727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88DDB43-E097-4F6C-9864-08C7CE9F53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854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4FB927-2D67-44E6-91AA-C2779E02C727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88DDB43-E097-4F6C-9864-08C7CE9F53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5456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4FB927-2D67-44E6-91AA-C2779E02C727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88DDB43-E097-4F6C-9864-08C7CE9F53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90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DB43-E097-4F6C-9864-08C7CE9F53E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B4FB927-2D67-44E6-91AA-C2779E02C727}" type="datetimeFigureOut">
              <a:rPr lang="de-DE" smtClean="0"/>
              <a:pPr/>
              <a:t>03.03.2025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SEICHTER GMBH – Hannover – Germany | </a:t>
            </a:r>
            <a:r>
              <a:rPr lang="de-DE" i="1"/>
              <a:t>www.seichter.com</a:t>
            </a:r>
            <a:r>
              <a:rPr lang="de-DE"/>
              <a:t> | Esperantostr. 8, D-30519 Hannover, Phone +49 511 87597-0</a:t>
            </a:r>
          </a:p>
        </p:txBody>
      </p:sp>
    </p:spTree>
    <p:extLst>
      <p:ext uri="{BB962C8B-B14F-4D97-AF65-F5344CB8AC3E}">
        <p14:creationId xmlns:p14="http://schemas.microsoft.com/office/powerpoint/2010/main" val="2029444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4FB927-2D67-44E6-91AA-C2779E02C727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88DDB43-E097-4F6C-9864-08C7CE9F53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258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4FB927-2D67-44E6-91AA-C2779E02C727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88DDB43-E097-4F6C-9864-08C7CE9F53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393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4FB927-2D67-44E6-91AA-C2779E02C727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88DDB43-E097-4F6C-9864-08C7CE9F53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541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4FB927-2D67-44E6-91AA-C2779E02C727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88DDB43-E097-4F6C-9864-08C7CE9F53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783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4FB927-2D67-44E6-91AA-C2779E02C727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88DDB43-E097-4F6C-9864-08C7CE9F53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91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4FB927-2D67-44E6-91AA-C2779E02C727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88DDB43-E097-4F6C-9864-08C7CE9F53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61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4FB927-2D67-44E6-91AA-C2779E02C727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88DDB43-E097-4F6C-9864-08C7CE9F53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5942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37"/>
            <a:ext cx="914417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el 1"/>
          <p:cNvSpPr txBox="1">
            <a:spLocks/>
          </p:cNvSpPr>
          <p:nvPr userDrawn="1"/>
        </p:nvSpPr>
        <p:spPr>
          <a:xfrm>
            <a:off x="685800" y="555527"/>
            <a:ext cx="7772400" cy="3600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Source Sans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9" name="Untertitel 2"/>
          <p:cNvSpPr txBox="1">
            <a:spLocks/>
          </p:cNvSpPr>
          <p:nvPr userDrawn="1"/>
        </p:nvSpPr>
        <p:spPr>
          <a:xfrm>
            <a:off x="683568" y="1059582"/>
            <a:ext cx="7776864" cy="7920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95" y="146644"/>
            <a:ext cx="1418306" cy="317700"/>
          </a:xfrm>
          <a:prstGeom prst="rect">
            <a:avLst/>
          </a:prstGeom>
        </p:spPr>
      </p:pic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72400" y="4767263"/>
            <a:ext cx="5144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788DDB43-E097-4F6C-9864-08C7CE9F53E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87444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6B4FB927-2D67-44E6-91AA-C2779E02C727}" type="datetimeFigureOut">
              <a:rPr lang="de-DE" smtClean="0"/>
              <a:pPr/>
              <a:t>03.03.2025</a:t>
            </a:fld>
            <a:endParaRPr lang="de-DE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31640" y="4767263"/>
            <a:ext cx="684076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r>
              <a:rPr lang="de-DE"/>
              <a:t>SEICHTER GMBH – Hannover – Germany | </a:t>
            </a:r>
            <a:r>
              <a:rPr lang="de-DE" i="1"/>
              <a:t>www.seichter.com</a:t>
            </a:r>
            <a:r>
              <a:rPr lang="de-DE"/>
              <a:t> | Esperantostr. 8, D-30519 Hannover, Phone +49 511 87597-0</a:t>
            </a:r>
          </a:p>
        </p:txBody>
      </p:sp>
    </p:spTree>
    <p:extLst>
      <p:ext uri="{BB962C8B-B14F-4D97-AF65-F5344CB8AC3E}">
        <p14:creationId xmlns:p14="http://schemas.microsoft.com/office/powerpoint/2010/main" val="360277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siegmar@ahlvers.d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12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openxmlformats.org/officeDocument/2006/relationships/image" Target="../media/image18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TUGB Revolution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059582"/>
            <a:ext cx="8352928" cy="432048"/>
          </a:xfrm>
        </p:spPr>
        <p:txBody>
          <a:bodyPr>
            <a:normAutofit lnSpcReduction="10000"/>
          </a:bodyPr>
          <a:lstStyle/>
          <a:p>
            <a:r>
              <a:rPr lang="en-US"/>
              <a:t>Concept for a revolutionary TUGB test line for tires</a:t>
            </a:r>
            <a:endParaRPr lang="de-DE"/>
          </a:p>
          <a:p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5144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788DDB43-E097-4F6C-9864-08C7CE9F53E2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87444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6B4FB927-2D67-44E6-91AA-C2779E02C727}" type="datetimeFigureOut">
              <a:rPr lang="de-DE" smtClean="0"/>
              <a:pPr/>
              <a:t>03.03.2025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640" y="4767263"/>
            <a:ext cx="7344816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r>
              <a:rPr lang="de-DE"/>
              <a:t>© Siegmar Ahlvers</a:t>
            </a:r>
          </a:p>
        </p:txBody>
      </p:sp>
      <p:sp>
        <p:nvSpPr>
          <p:cNvPr id="8" name="Rechteck 7"/>
          <p:cNvSpPr/>
          <p:nvPr/>
        </p:nvSpPr>
        <p:spPr>
          <a:xfrm>
            <a:off x="1043608" y="1491630"/>
            <a:ext cx="81003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Source Sans Pro" panose="020B0503030403020204" pitchFamily="34" charset="0"/>
              </a:rPr>
              <a:t>Cycle time savings of 4 -&gt; 8 seconds compared to a conventional TU machine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Source Sans Pro" panose="020B0503030403020204" pitchFamily="34" charset="0"/>
              </a:rPr>
              <a:t>fully automatic rim change integrated in full mixed operation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Source Sans Pro" panose="020B0503030403020204" pitchFamily="34" charset="0"/>
              </a:rPr>
              <a:t>fully automatic rim width adjustment without affecting throughput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Source Sans Pro" panose="020B0503030403020204" pitchFamily="34" charset="0"/>
              </a:rPr>
              <a:t>one-time filling of the tire for all measurements and markings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Source Sans Pro" panose="020B0503030403020204" pitchFamily="34" charset="0"/>
              </a:rPr>
              <a:t>No adjustment of the belt conveyor - width required, no stripper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Source Sans Pro" panose="020B0503030403020204" pitchFamily="34" charset="0"/>
              </a:rPr>
              <a:t>two or more spindles for uniformity / geometry / balancing / marking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Source Sans Pro" panose="020B0503030403020204" pitchFamily="34" charset="0"/>
              </a:rPr>
              <a:t>comparatively simple balancing concept without adjustment of the mouth width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Source Sans Pro" panose="020B0503030403020204" pitchFamily="34" charset="0"/>
              </a:rPr>
              <a:t>extremely large range of tire dimensions possible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Source Sans Pro" panose="020B0503030403020204" pitchFamily="34" charset="0"/>
              </a:rPr>
              <a:t>Marking on the inflated tire is possible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Source Sans Pro" panose="020B0503030403020204" pitchFamily="34" charset="0"/>
              </a:rPr>
              <a:t>Concept can also be extended to high-speed machines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Source Sans Pro" panose="020B0503030403020204" pitchFamily="34" charset="0"/>
              </a:rPr>
              <a:t>Use of robots is recommended</a:t>
            </a:r>
            <a:endParaRPr lang="de-DE" sz="1600" dirty="0"/>
          </a:p>
        </p:txBody>
      </p:sp>
      <p:sp>
        <p:nvSpPr>
          <p:cNvPr id="7" name="Rechteck 6"/>
          <p:cNvSpPr/>
          <p:nvPr/>
        </p:nvSpPr>
        <p:spPr>
          <a:xfrm>
            <a:off x="899592" y="4364583"/>
            <a:ext cx="30492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err="1">
                <a:latin typeface="Source Sans Pro" panose="020B0503030403020204" pitchFamily="34" charset="0"/>
              </a:rPr>
              <a:t>Hanover</a:t>
            </a:r>
            <a:r>
              <a:rPr lang="de-DE" sz="1400" dirty="0">
                <a:latin typeface="Source Sans Pro" panose="020B0503030403020204" pitchFamily="34" charset="0"/>
              </a:rPr>
              <a:t>, March 2025, Siegmar Ahlvers</a:t>
            </a:r>
          </a:p>
        </p:txBody>
      </p:sp>
    </p:spTree>
    <p:extLst>
      <p:ext uri="{BB962C8B-B14F-4D97-AF65-F5344CB8AC3E}">
        <p14:creationId xmlns:p14="http://schemas.microsoft.com/office/powerpoint/2010/main" val="665776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TUGB Revolution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059582"/>
            <a:ext cx="8352928" cy="43204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Revolutionary</a:t>
            </a:r>
            <a:r>
              <a:rPr lang="en-US" dirty="0"/>
              <a:t> UGB inspection line</a:t>
            </a:r>
            <a:r>
              <a:rPr lang="de-DE" dirty="0"/>
              <a:t>: Assembly </a:t>
            </a:r>
            <a:r>
              <a:rPr lang="de-DE" dirty="0" err="1"/>
              <a:t>station</a:t>
            </a:r>
            <a:r>
              <a:rPr lang="de-DE" dirty="0"/>
              <a:t> </a:t>
            </a:r>
            <a:r>
              <a:rPr lang="de-DE" dirty="0" err="1"/>
              <a:t>functions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5144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788DDB43-E097-4F6C-9864-08C7CE9F53E2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87444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6B4FB927-2D67-44E6-91AA-C2779E02C727}" type="datetimeFigureOut">
              <a:rPr lang="de-DE" smtClean="0"/>
              <a:pPr/>
              <a:t>03.03.2025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640" y="4767263"/>
            <a:ext cx="684076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r>
              <a:rPr lang="de-DE"/>
              <a:t>© Siegmar Ahlvers</a:t>
            </a:r>
          </a:p>
        </p:txBody>
      </p:sp>
      <p:sp>
        <p:nvSpPr>
          <p:cNvPr id="12" name="Rechteck 11"/>
          <p:cNvSpPr/>
          <p:nvPr/>
        </p:nvSpPr>
        <p:spPr>
          <a:xfrm>
            <a:off x="1043608" y="1491630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>
                <a:latin typeface="Source Sans Pro" panose="020B0503030403020204" pitchFamily="34" charset="0"/>
              </a:rPr>
              <a:t>Assembly </a:t>
            </a:r>
            <a:r>
              <a:rPr lang="de-DE" sz="1600" b="1" dirty="0" err="1">
                <a:latin typeface="Source Sans Pro" panose="020B0503030403020204" pitchFamily="34" charset="0"/>
              </a:rPr>
              <a:t>station</a:t>
            </a:r>
            <a:r>
              <a:rPr lang="de-DE" sz="1600" b="1" dirty="0">
                <a:latin typeface="Source Sans Pro" panose="020B0503030403020204" pitchFamily="34" charset="0"/>
              </a:rPr>
              <a:t> </a:t>
            </a:r>
            <a:r>
              <a:rPr lang="de-DE" sz="1600" b="1" dirty="0" err="1">
                <a:latin typeface="Source Sans Pro" panose="020B0503030403020204" pitchFamily="34" charset="0"/>
              </a:rPr>
              <a:t>functions</a:t>
            </a:r>
            <a:endParaRPr lang="de-DE" sz="1600" b="1" dirty="0">
              <a:latin typeface="Source Sans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err="1">
                <a:latin typeface="Source Sans Pro" panose="020B0503030403020204" pitchFamily="34" charset="0"/>
              </a:rPr>
              <a:t>conveying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well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centered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lower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part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of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test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wheel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from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test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wheel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storage</a:t>
            </a:r>
            <a:endParaRPr lang="de-DE" sz="1600" dirty="0">
              <a:latin typeface="Source Sans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err="1">
                <a:latin typeface="Source Sans Pro" panose="020B0503030403020204" pitchFamily="34" charset="0"/>
              </a:rPr>
              <a:t>Receive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tire</a:t>
            </a:r>
            <a:r>
              <a:rPr lang="de-DE" sz="1600" dirty="0">
                <a:latin typeface="Source Sans Pro" panose="020B0503030403020204" pitchFamily="34" charset="0"/>
              </a:rPr>
              <a:t> and </a:t>
            </a:r>
            <a:r>
              <a:rPr lang="de-DE" sz="1600" dirty="0" err="1">
                <a:latin typeface="Source Sans Pro" panose="020B0503030403020204" pitchFamily="34" charset="0"/>
              </a:rPr>
              <a:t>position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it</a:t>
            </a:r>
            <a:r>
              <a:rPr lang="de-DE" sz="1600" dirty="0">
                <a:latin typeface="Source Sans Pro" panose="020B0503030403020204" pitchFamily="34" charset="0"/>
              </a:rPr>
              <a:t> on </a:t>
            </a:r>
            <a:r>
              <a:rPr lang="de-DE" sz="1600" dirty="0" err="1">
                <a:latin typeface="Source Sans Pro" panose="020B0503030403020204" pitchFamily="34" charset="0"/>
              </a:rPr>
              <a:t>the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lower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part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of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test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wheel</a:t>
            </a:r>
            <a:endParaRPr lang="de-DE" sz="1600" dirty="0">
              <a:latin typeface="Source Sans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err="1">
                <a:latin typeface="Source Sans Pro" panose="020B0503030403020204" pitchFamily="34" charset="0"/>
              </a:rPr>
              <a:t>Adjust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rim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width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to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required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bead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width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of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the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tire</a:t>
            </a:r>
            <a:endParaRPr lang="de-DE" sz="1600" dirty="0">
              <a:latin typeface="Source Sans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latin typeface="Source Sans Pro" panose="020B0503030403020204" pitchFamily="34" charset="0"/>
              </a:rPr>
              <a:t>Assembly </a:t>
            </a:r>
            <a:r>
              <a:rPr lang="de-DE" sz="1600" dirty="0" err="1">
                <a:latin typeface="Source Sans Pro" panose="020B0503030403020204" pitchFamily="34" charset="0"/>
              </a:rPr>
              <a:t>of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upper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part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of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the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test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wheel</a:t>
            </a:r>
            <a:endParaRPr lang="de-DE" sz="1600" dirty="0">
              <a:latin typeface="Source Sans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latin typeface="Source Sans Pro" panose="020B0503030403020204" pitchFamily="34" charset="0"/>
              </a:rPr>
              <a:t>Feed </a:t>
            </a:r>
            <a:r>
              <a:rPr lang="de-DE" sz="1600" dirty="0" err="1">
                <a:latin typeface="Source Sans Pro" panose="020B0503030403020204" pitchFamily="34" charset="0"/>
              </a:rPr>
              <a:t>complete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assembly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to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inflation</a:t>
            </a:r>
            <a:r>
              <a:rPr lang="de-DE" sz="1600" dirty="0">
                <a:latin typeface="Source Sans Pro" panose="020B0503030403020204" pitchFamily="34" charset="0"/>
              </a:rPr>
              <a:t> bell</a:t>
            </a:r>
          </a:p>
        </p:txBody>
      </p:sp>
      <p:grpSp>
        <p:nvGrpSpPr>
          <p:cNvPr id="13" name="Diagram group"/>
          <p:cNvGrpSpPr/>
          <p:nvPr/>
        </p:nvGrpSpPr>
        <p:grpSpPr>
          <a:xfrm>
            <a:off x="1071970" y="3507854"/>
            <a:ext cx="1438894" cy="863336"/>
            <a:chOff x="2017742" y="517758"/>
            <a:chExt cx="1438894" cy="86333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4" name="Gruppieren 13"/>
            <p:cNvGrpSpPr/>
            <p:nvPr/>
          </p:nvGrpSpPr>
          <p:grpSpPr>
            <a:xfrm>
              <a:off x="2017742" y="517758"/>
              <a:ext cx="1438894" cy="863336"/>
              <a:chOff x="2017742" y="517758"/>
              <a:chExt cx="1438894" cy="863336"/>
            </a:xfrm>
          </p:grpSpPr>
          <p:sp>
            <p:nvSpPr>
              <p:cNvPr id="15" name="Abgerundetes Rechteck 14"/>
              <p:cNvSpPr/>
              <p:nvPr/>
            </p:nvSpPr>
            <p:spPr>
              <a:xfrm>
                <a:off x="2017742" y="517758"/>
                <a:ext cx="1438894" cy="86333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1419125"/>
                  <a:satOff val="5687"/>
                  <a:lumOff val="1233"/>
                  <a:alphaOff val="0"/>
                </a:schemeClr>
              </a:fillRef>
              <a:effectRef idx="2">
                <a:schemeClr val="accent5">
                  <a:hueOff val="-1419125"/>
                  <a:satOff val="5687"/>
                  <a:lumOff val="123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Abgerundetes Rechteck 4"/>
              <p:cNvSpPr/>
              <p:nvPr/>
            </p:nvSpPr>
            <p:spPr>
              <a:xfrm>
                <a:off x="2043028" y="543044"/>
                <a:ext cx="1388322" cy="81276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  <a:sp3d extrusionH="28000" prstMaterial="matte"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000" kern="1200" dirty="0"/>
                  <a:t>Assembly</a:t>
                </a:r>
              </a:p>
            </p:txBody>
          </p:sp>
        </p:grpSp>
      </p:grp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8"/>
          <a:stretch/>
        </p:blipFill>
        <p:spPr>
          <a:xfrm>
            <a:off x="6480936" y="1649585"/>
            <a:ext cx="2483552" cy="2959722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67E46DD1-CB89-80BB-9E2D-DADCD7AC6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03797"/>
            <a:ext cx="1512168" cy="168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463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TUGB Revolution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059582"/>
            <a:ext cx="8352928" cy="43204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Revolutionary</a:t>
            </a:r>
            <a:r>
              <a:rPr lang="en-US" dirty="0"/>
              <a:t> UGB inspection line</a:t>
            </a:r>
            <a:r>
              <a:rPr lang="de-DE" dirty="0"/>
              <a:t>: Inflation bell </a:t>
            </a:r>
            <a:r>
              <a:rPr lang="de-DE" dirty="0" err="1"/>
              <a:t>functions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5144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788DDB43-E097-4F6C-9864-08C7CE9F53E2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87444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6B4FB927-2D67-44E6-91AA-C2779E02C727}" type="datetimeFigureOut">
              <a:rPr lang="de-DE" smtClean="0"/>
              <a:pPr/>
              <a:t>03.03.2025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640" y="4767263"/>
            <a:ext cx="684076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r>
              <a:rPr lang="de-DE"/>
              <a:t>© Siegmar Ahlvers</a:t>
            </a:r>
          </a:p>
        </p:txBody>
      </p:sp>
      <p:sp>
        <p:nvSpPr>
          <p:cNvPr id="12" name="Rechteck 11"/>
          <p:cNvSpPr/>
          <p:nvPr/>
        </p:nvSpPr>
        <p:spPr>
          <a:xfrm>
            <a:off x="1043608" y="1491630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>
                <a:latin typeface="Source Sans Pro" panose="020B0503030403020204" pitchFamily="34" charset="0"/>
              </a:rPr>
              <a:t>Inflation bell </a:t>
            </a:r>
            <a:r>
              <a:rPr lang="de-DE" sz="1600" b="1" dirty="0" err="1">
                <a:latin typeface="Source Sans Pro" panose="020B0503030403020204" pitchFamily="34" charset="0"/>
              </a:rPr>
              <a:t>functions</a:t>
            </a:r>
            <a:endParaRPr lang="de-DE" sz="1600" b="1" dirty="0">
              <a:latin typeface="Source Sans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err="1">
                <a:latin typeface="Source Sans Pro" panose="020B0503030403020204" pitchFamily="34" charset="0"/>
              </a:rPr>
              <a:t>Receive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test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wheel</a:t>
            </a:r>
            <a:endParaRPr lang="de-DE" sz="1600" dirty="0">
              <a:latin typeface="Source Sans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err="1">
                <a:latin typeface="Source Sans Pro" panose="020B0503030403020204" pitchFamily="34" charset="0"/>
              </a:rPr>
              <a:t>To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lower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the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inflation</a:t>
            </a:r>
            <a:r>
              <a:rPr lang="de-DE" sz="1600" dirty="0">
                <a:latin typeface="Source Sans Pro" panose="020B0503030403020204" pitchFamily="34" charset="0"/>
              </a:rPr>
              <a:t> bell and press </a:t>
            </a:r>
            <a:r>
              <a:rPr lang="de-DE" sz="1600" dirty="0" err="1">
                <a:latin typeface="Source Sans Pro" panose="020B0503030403020204" pitchFamily="34" charset="0"/>
              </a:rPr>
              <a:t>to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the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tire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sidewall</a:t>
            </a:r>
            <a:endParaRPr lang="de-DE" sz="1600" dirty="0">
              <a:latin typeface="Source Sans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latin typeface="Source Sans Pro" panose="020B0503030403020204" pitchFamily="34" charset="0"/>
              </a:rPr>
              <a:t>Inflation </a:t>
            </a:r>
            <a:r>
              <a:rPr lang="de-DE" sz="1600" dirty="0" err="1">
                <a:latin typeface="Source Sans Pro" panose="020B0503030403020204" pitchFamily="34" charset="0"/>
              </a:rPr>
              <a:t>to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test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pressure</a:t>
            </a:r>
            <a:endParaRPr lang="de-DE" sz="1600" dirty="0">
              <a:latin typeface="Source Sans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latin typeface="Source Sans Pro" panose="020B0503030403020204" pitchFamily="34" charset="0"/>
              </a:rPr>
              <a:t>Release </a:t>
            </a:r>
            <a:r>
              <a:rPr lang="de-DE" sz="1600" dirty="0" err="1">
                <a:latin typeface="Source Sans Pro" panose="020B0503030403020204" pitchFamily="34" charset="0"/>
              </a:rPr>
              <a:t>inflation</a:t>
            </a:r>
            <a:r>
              <a:rPr lang="de-DE" sz="1600" dirty="0">
                <a:latin typeface="Source Sans Pro" panose="020B0503030403020204" pitchFamily="34" charset="0"/>
              </a:rPr>
              <a:t> bell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err="1">
                <a:latin typeface="Source Sans Pro" panose="020B0503030403020204" pitchFamily="34" charset="0"/>
              </a:rPr>
              <a:t>Conveying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the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test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wheel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to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the</a:t>
            </a:r>
            <a:r>
              <a:rPr lang="de-DE" sz="1600" dirty="0">
                <a:latin typeface="Source Sans Pro" panose="020B0503030403020204" pitchFamily="34" charset="0"/>
              </a:rPr>
              <a:t> TU </a:t>
            </a:r>
            <a:r>
              <a:rPr lang="de-DE" sz="1600" dirty="0" err="1">
                <a:latin typeface="Source Sans Pro" panose="020B0503030403020204" pitchFamily="34" charset="0"/>
              </a:rPr>
              <a:t>station</a:t>
            </a:r>
            <a:endParaRPr lang="de-DE" sz="1600" dirty="0">
              <a:latin typeface="Source Sans Pro" panose="020B0503030403020204" pitchFamily="34" charset="0"/>
            </a:endParaRPr>
          </a:p>
        </p:txBody>
      </p:sp>
      <p:grpSp>
        <p:nvGrpSpPr>
          <p:cNvPr id="17" name="Diagram group"/>
          <p:cNvGrpSpPr/>
          <p:nvPr/>
        </p:nvGrpSpPr>
        <p:grpSpPr>
          <a:xfrm>
            <a:off x="1115616" y="3507854"/>
            <a:ext cx="1438894" cy="863336"/>
            <a:chOff x="4032194" y="517758"/>
            <a:chExt cx="1438894" cy="86333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8" name="Gruppieren 17"/>
            <p:cNvGrpSpPr/>
            <p:nvPr/>
          </p:nvGrpSpPr>
          <p:grpSpPr>
            <a:xfrm>
              <a:off x="4032194" y="517758"/>
              <a:ext cx="1438894" cy="863336"/>
              <a:chOff x="4032194" y="517758"/>
              <a:chExt cx="1438894" cy="863336"/>
            </a:xfrm>
          </p:grpSpPr>
          <p:sp>
            <p:nvSpPr>
              <p:cNvPr id="19" name="Abgerundetes Rechteck 18"/>
              <p:cNvSpPr/>
              <p:nvPr/>
            </p:nvSpPr>
            <p:spPr>
              <a:xfrm>
                <a:off x="4032194" y="517758"/>
                <a:ext cx="1438894" cy="86333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2838251"/>
                  <a:satOff val="11375"/>
                  <a:lumOff val="2465"/>
                  <a:alphaOff val="0"/>
                </a:schemeClr>
              </a:fillRef>
              <a:effectRef idx="2">
                <a:schemeClr val="accent5">
                  <a:hueOff val="-2838251"/>
                  <a:satOff val="11375"/>
                  <a:lumOff val="246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Abgerundetes Rechteck 4"/>
              <p:cNvSpPr/>
              <p:nvPr/>
            </p:nvSpPr>
            <p:spPr>
              <a:xfrm>
                <a:off x="4057480" y="543044"/>
                <a:ext cx="1388322" cy="81276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  <a:sp3d extrusionH="28000" prstMaterial="matte"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000" kern="1200" dirty="0"/>
                  <a:t>Inflation bell</a:t>
                </a:r>
              </a:p>
            </p:txBody>
          </p:sp>
        </p:grpSp>
      </p:grpSp>
      <p:sp>
        <p:nvSpPr>
          <p:cNvPr id="7" name="Sprechblase: oval 6">
            <a:extLst>
              <a:ext uri="{FF2B5EF4-FFF2-40B4-BE49-F238E27FC236}">
                <a16:creationId xmlns:a16="http://schemas.microsoft.com/office/drawing/2014/main" id="{AF012648-8BB4-442F-947D-D6014D9FC9E5}"/>
              </a:ext>
            </a:extLst>
          </p:cNvPr>
          <p:cNvSpPr/>
          <p:nvPr/>
        </p:nvSpPr>
        <p:spPr>
          <a:xfrm rot="750615">
            <a:off x="4492457" y="2316559"/>
            <a:ext cx="4636331" cy="2433160"/>
          </a:xfrm>
          <a:prstGeom prst="wedgeEllipseCallout">
            <a:avLst>
              <a:gd name="adj1" fmla="val -89856"/>
              <a:gd name="adj2" fmla="val 51523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Alternative to the inflation bell method: inflation via valve, use of gravity for tires with soft sidewalls. The upper rim is guided "loosely" and rises when the test pressure is applied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35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TUGB Revolution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059582"/>
            <a:ext cx="8352928" cy="43204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Revolutionary</a:t>
            </a:r>
            <a:r>
              <a:rPr lang="en-US" dirty="0"/>
              <a:t> UGB inspection line</a:t>
            </a:r>
            <a:r>
              <a:rPr lang="de-DE" dirty="0"/>
              <a:t>: TU </a:t>
            </a:r>
            <a:r>
              <a:rPr lang="de-DE" dirty="0" err="1"/>
              <a:t>function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5144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788DDB43-E097-4F6C-9864-08C7CE9F53E2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87444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6B4FB927-2D67-44E6-91AA-C2779E02C727}" type="datetimeFigureOut">
              <a:rPr lang="de-DE" smtClean="0"/>
              <a:pPr/>
              <a:t>03.03.2025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640" y="4767263"/>
            <a:ext cx="684076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r>
              <a:rPr lang="de-DE"/>
              <a:t>© Siegmar Ahlvers</a:t>
            </a:r>
          </a:p>
        </p:txBody>
      </p:sp>
      <p:sp>
        <p:nvSpPr>
          <p:cNvPr id="12" name="Rechteck 11"/>
          <p:cNvSpPr/>
          <p:nvPr/>
        </p:nvSpPr>
        <p:spPr>
          <a:xfrm>
            <a:off x="1043608" y="1491630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>
                <a:latin typeface="Source Sans Pro" panose="020B0503030403020204" pitchFamily="34" charset="0"/>
              </a:rPr>
              <a:t>TU </a:t>
            </a:r>
            <a:r>
              <a:rPr lang="de-DE" sz="1600" b="1" dirty="0" err="1">
                <a:latin typeface="Source Sans Pro" panose="020B0503030403020204" pitchFamily="34" charset="0"/>
              </a:rPr>
              <a:t>functions</a:t>
            </a:r>
            <a:endParaRPr lang="de-DE" sz="1600" b="1" dirty="0">
              <a:latin typeface="Source Sans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err="1">
                <a:latin typeface="Source Sans Pro" panose="020B0503030403020204" pitchFamily="34" charset="0"/>
              </a:rPr>
              <a:t>Receive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test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wheel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with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tire</a:t>
            </a:r>
            <a:endParaRPr lang="de-DE" sz="1600" dirty="0">
              <a:latin typeface="Source Sans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err="1">
                <a:latin typeface="Source Sans Pro" panose="020B0503030403020204" pitchFamily="34" charset="0"/>
              </a:rPr>
              <a:t>Clamp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test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wheel</a:t>
            </a:r>
            <a:endParaRPr lang="de-DE" sz="1600" dirty="0">
              <a:latin typeface="Source Sans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latin typeface="Source Sans Pro" panose="020B0503030403020204" pitchFamily="34" charset="0"/>
              </a:rPr>
              <a:t>Execute TU </a:t>
            </a:r>
            <a:r>
              <a:rPr lang="de-DE" sz="1600" dirty="0" err="1">
                <a:latin typeface="Source Sans Pro" panose="020B0503030403020204" pitchFamily="34" charset="0"/>
              </a:rPr>
              <a:t>measurement</a:t>
            </a:r>
            <a:endParaRPr lang="de-DE" sz="1600" dirty="0">
              <a:latin typeface="Source Sans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err="1">
                <a:latin typeface="Source Sans Pro" panose="020B0503030403020204" pitchFamily="34" charset="0"/>
              </a:rPr>
              <a:t>Conveying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test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wheel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to</a:t>
            </a:r>
            <a:r>
              <a:rPr lang="de-DE" sz="1600" dirty="0">
                <a:latin typeface="Source Sans Pro" panose="020B0503030403020204" pitchFamily="34" charset="0"/>
              </a:rPr>
              <a:t> TB / TG </a:t>
            </a:r>
            <a:r>
              <a:rPr lang="de-DE" sz="1600" dirty="0" err="1">
                <a:latin typeface="Source Sans Pro" panose="020B0503030403020204" pitchFamily="34" charset="0"/>
              </a:rPr>
              <a:t>station</a:t>
            </a:r>
            <a:endParaRPr lang="de-DE" sz="1600" dirty="0">
              <a:latin typeface="Source Sans Pro" panose="020B0503030403020204" pitchFamily="34" charset="0"/>
            </a:endParaRPr>
          </a:p>
        </p:txBody>
      </p:sp>
      <p:grpSp>
        <p:nvGrpSpPr>
          <p:cNvPr id="13" name="Diagram group"/>
          <p:cNvGrpSpPr/>
          <p:nvPr/>
        </p:nvGrpSpPr>
        <p:grpSpPr>
          <a:xfrm>
            <a:off x="1115616" y="3507854"/>
            <a:ext cx="1438894" cy="863336"/>
            <a:chOff x="6046646" y="517758"/>
            <a:chExt cx="1438894" cy="86333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4" name="Gruppieren 13"/>
            <p:cNvGrpSpPr/>
            <p:nvPr/>
          </p:nvGrpSpPr>
          <p:grpSpPr>
            <a:xfrm>
              <a:off x="6046646" y="517758"/>
              <a:ext cx="1438894" cy="863336"/>
              <a:chOff x="6046646" y="517758"/>
              <a:chExt cx="1438894" cy="863336"/>
            </a:xfrm>
          </p:grpSpPr>
          <p:sp>
            <p:nvSpPr>
              <p:cNvPr id="15" name="Abgerundetes Rechteck 14"/>
              <p:cNvSpPr/>
              <p:nvPr/>
            </p:nvSpPr>
            <p:spPr>
              <a:xfrm>
                <a:off x="6046646" y="517758"/>
                <a:ext cx="1438894" cy="86333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4257376"/>
                  <a:satOff val="17062"/>
                  <a:lumOff val="3698"/>
                  <a:alphaOff val="0"/>
                </a:schemeClr>
              </a:fillRef>
              <a:effectRef idx="2">
                <a:schemeClr val="accent5">
                  <a:hueOff val="-4257376"/>
                  <a:satOff val="17062"/>
                  <a:lumOff val="369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Abgerundetes Rechteck 4"/>
              <p:cNvSpPr/>
              <p:nvPr/>
            </p:nvSpPr>
            <p:spPr>
              <a:xfrm>
                <a:off x="6071932" y="543044"/>
                <a:ext cx="1388322" cy="81276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  <a:sp3d extrusionH="28000" prstMaterial="matte"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000" kern="1200" dirty="0"/>
                  <a:t>TU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7311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TUGB Revolution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059582"/>
            <a:ext cx="8352928" cy="43204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Revolutionary</a:t>
            </a:r>
            <a:r>
              <a:rPr lang="en-US" dirty="0"/>
              <a:t> UGB inspection line</a:t>
            </a:r>
            <a:r>
              <a:rPr lang="de-DE" dirty="0"/>
              <a:t>: TB/TG </a:t>
            </a:r>
            <a:r>
              <a:rPr lang="de-DE" dirty="0" err="1"/>
              <a:t>functions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5144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788DDB43-E097-4F6C-9864-08C7CE9F53E2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87444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6B4FB927-2D67-44E6-91AA-C2779E02C727}" type="datetimeFigureOut">
              <a:rPr lang="de-DE" smtClean="0"/>
              <a:pPr/>
              <a:t>03.03.2025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640" y="4767263"/>
            <a:ext cx="684076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r>
              <a:rPr lang="de-DE"/>
              <a:t>© Siegmar Ahlvers</a:t>
            </a:r>
          </a:p>
        </p:txBody>
      </p:sp>
      <p:sp>
        <p:nvSpPr>
          <p:cNvPr id="12" name="Rechteck 11"/>
          <p:cNvSpPr/>
          <p:nvPr/>
        </p:nvSpPr>
        <p:spPr>
          <a:xfrm>
            <a:off x="1043608" y="1491630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>
                <a:latin typeface="Source Sans Pro" panose="020B0503030403020204" pitchFamily="34" charset="0"/>
              </a:rPr>
              <a:t>TB/TG </a:t>
            </a:r>
            <a:r>
              <a:rPr lang="de-DE" sz="1600" b="1" dirty="0" err="1">
                <a:latin typeface="Source Sans Pro" panose="020B0503030403020204" pitchFamily="34" charset="0"/>
              </a:rPr>
              <a:t>functions</a:t>
            </a:r>
            <a:endParaRPr lang="de-DE" sz="1600" b="1" dirty="0">
              <a:latin typeface="Source Sans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err="1">
                <a:latin typeface="Source Sans Pro" panose="020B0503030403020204" pitchFamily="34" charset="0"/>
              </a:rPr>
              <a:t>Receive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measurement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wheel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with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tire</a:t>
            </a:r>
            <a:endParaRPr lang="de-DE" sz="1600" dirty="0">
              <a:latin typeface="Source Sans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err="1">
                <a:latin typeface="Source Sans Pro" panose="020B0503030403020204" pitchFamily="34" charset="0"/>
              </a:rPr>
              <a:t>clamping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of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measurement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wheel</a:t>
            </a:r>
            <a:endParaRPr lang="de-DE" sz="1600" dirty="0">
              <a:latin typeface="Source Sans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err="1">
                <a:latin typeface="Source Sans Pro" panose="020B0503030403020204" pitchFamily="34" charset="0"/>
              </a:rPr>
              <a:t>Excecute</a:t>
            </a:r>
            <a:r>
              <a:rPr lang="de-DE" sz="1600" dirty="0">
                <a:latin typeface="Source Sans Pro" panose="020B0503030403020204" pitchFamily="34" charset="0"/>
              </a:rPr>
              <a:t> TB </a:t>
            </a:r>
            <a:r>
              <a:rPr lang="de-DE" sz="1600" dirty="0" err="1">
                <a:latin typeface="Source Sans Pro" panose="020B0503030403020204" pitchFamily="34" charset="0"/>
              </a:rPr>
              <a:t>measurement</a:t>
            </a:r>
            <a:endParaRPr lang="de-DE" sz="1600" dirty="0">
              <a:latin typeface="Source Sans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err="1">
                <a:latin typeface="Source Sans Pro" panose="020B0503030403020204" pitchFamily="34" charset="0"/>
              </a:rPr>
              <a:t>Tooling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compensation</a:t>
            </a:r>
            <a:r>
              <a:rPr lang="de-DE" sz="1600" dirty="0">
                <a:latin typeface="Source Sans Pro" panose="020B0503030403020204" pitchFamily="34" charset="0"/>
              </a:rPr>
              <a:t> via RFID </a:t>
            </a:r>
            <a:r>
              <a:rPr lang="de-DE" sz="1600" dirty="0" err="1">
                <a:latin typeface="Source Sans Pro" panose="020B0503030403020204" pitchFamily="34" charset="0"/>
              </a:rPr>
              <a:t>chip</a:t>
            </a:r>
            <a:endParaRPr lang="de-DE" sz="1600" dirty="0">
              <a:latin typeface="Source Sans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err="1">
                <a:latin typeface="Source Sans Pro" panose="020B0503030403020204" pitchFamily="34" charset="0"/>
              </a:rPr>
              <a:t>Inflate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to</a:t>
            </a:r>
            <a:r>
              <a:rPr lang="de-DE" sz="1600" dirty="0">
                <a:latin typeface="Source Sans Pro" panose="020B0503030403020204" pitchFamily="34" charset="0"/>
              </a:rPr>
              <a:t> TG </a:t>
            </a:r>
            <a:r>
              <a:rPr lang="de-DE" sz="1600" dirty="0" err="1">
                <a:latin typeface="Source Sans Pro" panose="020B0503030403020204" pitchFamily="34" charset="0"/>
              </a:rPr>
              <a:t>pressure</a:t>
            </a:r>
            <a:r>
              <a:rPr lang="de-DE" sz="1600" dirty="0">
                <a:latin typeface="Source Sans Pro" panose="020B0503030403020204" pitchFamily="34" charset="0"/>
              </a:rPr>
              <a:t> 4 Bar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err="1">
                <a:latin typeface="Source Sans Pro" panose="020B0503030403020204" pitchFamily="34" charset="0"/>
              </a:rPr>
              <a:t>Excecute</a:t>
            </a:r>
            <a:r>
              <a:rPr lang="de-DE" sz="1600" dirty="0">
                <a:latin typeface="Source Sans Pro" panose="020B0503030403020204" pitchFamily="34" charset="0"/>
              </a:rPr>
              <a:t> TG </a:t>
            </a:r>
            <a:r>
              <a:rPr lang="de-DE" sz="1600" dirty="0" err="1">
                <a:latin typeface="Source Sans Pro" panose="020B0503030403020204" pitchFamily="34" charset="0"/>
              </a:rPr>
              <a:t>measurement</a:t>
            </a:r>
            <a:endParaRPr lang="de-DE" sz="1600" dirty="0">
              <a:latin typeface="Source Sans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err="1">
                <a:latin typeface="Source Sans Pro" panose="020B0503030403020204" pitchFamily="34" charset="0"/>
              </a:rPr>
              <a:t>Conveying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test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wheel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to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marking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station</a:t>
            </a:r>
            <a:endParaRPr lang="de-DE" sz="1600" dirty="0">
              <a:latin typeface="Source Sans Pro" panose="020B0503030403020204" pitchFamily="34" charset="0"/>
            </a:endParaRPr>
          </a:p>
        </p:txBody>
      </p:sp>
      <p:grpSp>
        <p:nvGrpSpPr>
          <p:cNvPr id="17" name="Diagram group"/>
          <p:cNvGrpSpPr/>
          <p:nvPr/>
        </p:nvGrpSpPr>
        <p:grpSpPr>
          <a:xfrm>
            <a:off x="1115616" y="3507854"/>
            <a:ext cx="1438894" cy="863336"/>
            <a:chOff x="6046646" y="1956652"/>
            <a:chExt cx="1438894" cy="86333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8" name="Gruppieren 17"/>
            <p:cNvGrpSpPr/>
            <p:nvPr/>
          </p:nvGrpSpPr>
          <p:grpSpPr>
            <a:xfrm>
              <a:off x="6046646" y="1956652"/>
              <a:ext cx="1438894" cy="863336"/>
              <a:chOff x="6046646" y="1956652"/>
              <a:chExt cx="1438894" cy="863336"/>
            </a:xfrm>
          </p:grpSpPr>
          <p:sp>
            <p:nvSpPr>
              <p:cNvPr id="19" name="Abgerundetes Rechteck 18"/>
              <p:cNvSpPr/>
              <p:nvPr/>
            </p:nvSpPr>
            <p:spPr>
              <a:xfrm>
                <a:off x="6046646" y="1956652"/>
                <a:ext cx="1438894" cy="86333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5676501"/>
                  <a:satOff val="22749"/>
                  <a:lumOff val="4930"/>
                  <a:alphaOff val="0"/>
                </a:schemeClr>
              </a:fillRef>
              <a:effectRef idx="2">
                <a:schemeClr val="accent5">
                  <a:hueOff val="-5676501"/>
                  <a:satOff val="22749"/>
                  <a:lumOff val="493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Abgerundetes Rechteck 4"/>
              <p:cNvSpPr/>
              <p:nvPr/>
            </p:nvSpPr>
            <p:spPr>
              <a:xfrm>
                <a:off x="6071932" y="1981938"/>
                <a:ext cx="1388322" cy="81276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  <a:sp3d extrusionH="28000" prstMaterial="matte"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000" kern="1200" dirty="0"/>
                  <a:t>TB/TG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5897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TUGB Revolution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059582"/>
            <a:ext cx="8352928" cy="43204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Revolutionary</a:t>
            </a:r>
            <a:r>
              <a:rPr lang="en-US" dirty="0"/>
              <a:t> UGB inspection line</a:t>
            </a:r>
            <a:r>
              <a:rPr lang="de-DE" dirty="0"/>
              <a:t>: </a:t>
            </a:r>
            <a:r>
              <a:rPr lang="de-DE" dirty="0" err="1"/>
              <a:t>Marking</a:t>
            </a:r>
            <a:r>
              <a:rPr lang="de-DE" dirty="0"/>
              <a:t> </a:t>
            </a:r>
            <a:r>
              <a:rPr lang="de-DE" dirty="0" err="1"/>
              <a:t>functions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5144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788DDB43-E097-4F6C-9864-08C7CE9F53E2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87444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6B4FB927-2D67-44E6-91AA-C2779E02C727}" type="datetimeFigureOut">
              <a:rPr lang="de-DE" smtClean="0"/>
              <a:pPr/>
              <a:t>03.03.2025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640" y="4767263"/>
            <a:ext cx="684076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r>
              <a:rPr lang="de-DE"/>
              <a:t>© Siegmar Ahlvers</a:t>
            </a:r>
          </a:p>
        </p:txBody>
      </p:sp>
      <p:sp>
        <p:nvSpPr>
          <p:cNvPr id="12" name="Rechteck 11"/>
          <p:cNvSpPr/>
          <p:nvPr/>
        </p:nvSpPr>
        <p:spPr>
          <a:xfrm>
            <a:off x="1043608" y="1491630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err="1">
                <a:latin typeface="Source Sans Pro" panose="020B0503030403020204" pitchFamily="34" charset="0"/>
              </a:rPr>
              <a:t>Marking</a:t>
            </a:r>
            <a:r>
              <a:rPr lang="de-DE" sz="1600" b="1" dirty="0">
                <a:latin typeface="Source Sans Pro" panose="020B0503030403020204" pitchFamily="34" charset="0"/>
              </a:rPr>
              <a:t> </a:t>
            </a:r>
            <a:r>
              <a:rPr lang="de-DE" sz="1600" b="1" dirty="0" err="1">
                <a:latin typeface="Source Sans Pro" panose="020B0503030403020204" pitchFamily="34" charset="0"/>
              </a:rPr>
              <a:t>functions</a:t>
            </a:r>
            <a:endParaRPr lang="de-DE" sz="1600" b="1" dirty="0">
              <a:latin typeface="Source Sans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err="1">
                <a:latin typeface="Source Sans Pro" panose="020B0503030403020204" pitchFamily="34" charset="0"/>
              </a:rPr>
              <a:t>Receive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test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wheel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with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tire</a:t>
            </a:r>
            <a:endParaRPr lang="de-DE" sz="1600" dirty="0">
              <a:latin typeface="Source Sans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err="1">
                <a:latin typeface="Source Sans Pro" panose="020B0503030403020204" pitchFamily="34" charset="0"/>
              </a:rPr>
              <a:t>Clamping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of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test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wheel</a:t>
            </a:r>
            <a:endParaRPr lang="de-DE" sz="1600" dirty="0">
              <a:latin typeface="Source Sans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err="1">
                <a:latin typeface="Source Sans Pro" panose="020B0503030403020204" pitchFamily="34" charset="0"/>
              </a:rPr>
              <a:t>Apply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markings</a:t>
            </a:r>
            <a:endParaRPr lang="de-DE" sz="1600" dirty="0">
              <a:latin typeface="Source Sans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err="1">
                <a:latin typeface="Source Sans Pro" panose="020B0503030403020204" pitchFamily="34" charset="0"/>
              </a:rPr>
              <a:t>Conveying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of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test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wheel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to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disassembly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station</a:t>
            </a:r>
            <a:endParaRPr lang="de-DE" sz="1600" dirty="0">
              <a:latin typeface="Source Sans Pro" panose="020B0503030403020204" pitchFamily="34" charset="0"/>
            </a:endParaRPr>
          </a:p>
        </p:txBody>
      </p:sp>
      <p:grpSp>
        <p:nvGrpSpPr>
          <p:cNvPr id="17" name="Diagram group"/>
          <p:cNvGrpSpPr/>
          <p:nvPr/>
        </p:nvGrpSpPr>
        <p:grpSpPr>
          <a:xfrm>
            <a:off x="1115616" y="3507854"/>
            <a:ext cx="1438894" cy="863336"/>
            <a:chOff x="4032194" y="1956652"/>
            <a:chExt cx="1438894" cy="86333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8" name="Gruppieren 17"/>
            <p:cNvGrpSpPr/>
            <p:nvPr/>
          </p:nvGrpSpPr>
          <p:grpSpPr>
            <a:xfrm>
              <a:off x="4032194" y="1956652"/>
              <a:ext cx="1438894" cy="863336"/>
              <a:chOff x="4032194" y="1956652"/>
              <a:chExt cx="1438894" cy="863336"/>
            </a:xfrm>
          </p:grpSpPr>
          <p:sp>
            <p:nvSpPr>
              <p:cNvPr id="19" name="Abgerundetes Rechteck 18"/>
              <p:cNvSpPr/>
              <p:nvPr/>
            </p:nvSpPr>
            <p:spPr>
              <a:xfrm>
                <a:off x="4032194" y="1956652"/>
                <a:ext cx="1438894" cy="86333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7095626"/>
                  <a:satOff val="28436"/>
                  <a:lumOff val="6163"/>
                  <a:alphaOff val="0"/>
                </a:schemeClr>
              </a:fillRef>
              <a:effectRef idx="2">
                <a:schemeClr val="accent5">
                  <a:hueOff val="-7095626"/>
                  <a:satOff val="28436"/>
                  <a:lumOff val="616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Abgerundetes Rechteck 4"/>
              <p:cNvSpPr/>
              <p:nvPr/>
            </p:nvSpPr>
            <p:spPr>
              <a:xfrm>
                <a:off x="4057480" y="1981938"/>
                <a:ext cx="1388322" cy="81276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  <a:sp3d extrusionH="28000" prstMaterial="matte"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000" kern="1200" dirty="0" err="1"/>
                  <a:t>Marking</a:t>
                </a:r>
                <a:endParaRPr lang="de-DE" sz="20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698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TUGB Revolution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059582"/>
            <a:ext cx="8352928" cy="43204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Revolutionary</a:t>
            </a:r>
            <a:r>
              <a:rPr lang="en-US" dirty="0"/>
              <a:t> UGB inspection line</a:t>
            </a:r>
            <a:r>
              <a:rPr lang="de-DE" dirty="0"/>
              <a:t>: </a:t>
            </a:r>
            <a:r>
              <a:rPr lang="de-DE" dirty="0" err="1"/>
              <a:t>Disassembly</a:t>
            </a:r>
            <a:r>
              <a:rPr lang="de-DE" dirty="0"/>
              <a:t> </a:t>
            </a:r>
            <a:r>
              <a:rPr lang="de-DE" dirty="0" err="1"/>
              <a:t>functions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5144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788DDB43-E097-4F6C-9864-08C7CE9F53E2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87444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6B4FB927-2D67-44E6-91AA-C2779E02C727}" type="datetimeFigureOut">
              <a:rPr lang="de-DE" smtClean="0"/>
              <a:pPr/>
              <a:t>03.03.2025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640" y="4767263"/>
            <a:ext cx="684076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r>
              <a:rPr lang="de-DE"/>
              <a:t>© Siegmar Ahlvers</a:t>
            </a:r>
          </a:p>
        </p:txBody>
      </p:sp>
      <p:sp>
        <p:nvSpPr>
          <p:cNvPr id="12" name="Rechteck 11"/>
          <p:cNvSpPr/>
          <p:nvPr/>
        </p:nvSpPr>
        <p:spPr>
          <a:xfrm>
            <a:off x="1043608" y="1491630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err="1">
                <a:latin typeface="Source Sans Pro" panose="020B0503030403020204" pitchFamily="34" charset="0"/>
              </a:rPr>
              <a:t>Disassembly</a:t>
            </a:r>
            <a:r>
              <a:rPr lang="de-DE" sz="1600" b="1" dirty="0">
                <a:latin typeface="Source Sans Pro" panose="020B0503030403020204" pitchFamily="34" charset="0"/>
              </a:rPr>
              <a:t> </a:t>
            </a:r>
            <a:r>
              <a:rPr lang="de-DE" sz="1600" b="1" dirty="0" err="1">
                <a:latin typeface="Source Sans Pro" panose="020B0503030403020204" pitchFamily="34" charset="0"/>
              </a:rPr>
              <a:t>functions</a:t>
            </a:r>
            <a:endParaRPr lang="de-DE" sz="1600" b="1" dirty="0">
              <a:latin typeface="Source Sans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err="1">
                <a:latin typeface="Source Sans Pro" panose="020B0503030403020204" pitchFamily="34" charset="0"/>
              </a:rPr>
              <a:t>Receive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test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wheel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with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tire</a:t>
            </a:r>
            <a:endParaRPr lang="de-DE" sz="1600" dirty="0">
              <a:latin typeface="Source Sans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err="1">
                <a:latin typeface="Source Sans Pro" panose="020B0503030403020204" pitchFamily="34" charset="0"/>
              </a:rPr>
              <a:t>Disassembly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of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tire</a:t>
            </a:r>
            <a:endParaRPr lang="de-DE" sz="1600" dirty="0">
              <a:latin typeface="Source Sans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latin typeface="Source Sans Pro" panose="020B0503030403020204" pitchFamily="34" charset="0"/>
              </a:rPr>
              <a:t>Return </a:t>
            </a:r>
            <a:r>
              <a:rPr lang="de-DE" sz="1600" dirty="0" err="1">
                <a:latin typeface="Source Sans Pro" panose="020B0503030403020204" pitchFamily="34" charset="0"/>
              </a:rPr>
              <a:t>test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wheel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set</a:t>
            </a:r>
            <a:r>
              <a:rPr lang="de-DE" sz="1600" dirty="0">
                <a:latin typeface="Source Sans Pro" panose="020B0503030403020204" pitchFamily="34" charset="0"/>
              </a:rPr>
              <a:t> back </a:t>
            </a:r>
            <a:r>
              <a:rPr lang="de-DE" sz="1600" dirty="0" err="1">
                <a:latin typeface="Source Sans Pro" panose="020B0503030403020204" pitchFamily="34" charset="0"/>
              </a:rPr>
              <a:t>to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storage</a:t>
            </a:r>
            <a:endParaRPr lang="de-DE" sz="1600" dirty="0">
              <a:latin typeface="Source Sans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err="1">
                <a:latin typeface="Source Sans Pro" panose="020B0503030403020204" pitchFamily="34" charset="0"/>
              </a:rPr>
              <a:t>Conveying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tire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to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sorting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lift</a:t>
            </a:r>
            <a:endParaRPr lang="de-DE" sz="1600" dirty="0">
              <a:latin typeface="Source Sans Pro" panose="020B0503030403020204" pitchFamily="34" charset="0"/>
            </a:endParaRPr>
          </a:p>
        </p:txBody>
      </p:sp>
      <p:grpSp>
        <p:nvGrpSpPr>
          <p:cNvPr id="17" name="Diagram group"/>
          <p:cNvGrpSpPr/>
          <p:nvPr/>
        </p:nvGrpSpPr>
        <p:grpSpPr>
          <a:xfrm>
            <a:off x="1115616" y="3507854"/>
            <a:ext cx="1728192" cy="863336"/>
            <a:chOff x="2017742" y="1956652"/>
            <a:chExt cx="1438894" cy="86333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8" name="Gruppieren 17"/>
            <p:cNvGrpSpPr/>
            <p:nvPr/>
          </p:nvGrpSpPr>
          <p:grpSpPr>
            <a:xfrm>
              <a:off x="2017742" y="1956652"/>
              <a:ext cx="1438894" cy="863336"/>
              <a:chOff x="2017742" y="1956652"/>
              <a:chExt cx="1438894" cy="863336"/>
            </a:xfrm>
          </p:grpSpPr>
          <p:sp>
            <p:nvSpPr>
              <p:cNvPr id="19" name="Abgerundetes Rechteck 18"/>
              <p:cNvSpPr/>
              <p:nvPr/>
            </p:nvSpPr>
            <p:spPr>
              <a:xfrm>
                <a:off x="2017742" y="1956652"/>
                <a:ext cx="1438894" cy="86333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8514751"/>
                  <a:satOff val="34124"/>
                  <a:lumOff val="7395"/>
                  <a:alphaOff val="0"/>
                </a:schemeClr>
              </a:fillRef>
              <a:effectRef idx="2">
                <a:schemeClr val="accent5">
                  <a:hueOff val="-8514751"/>
                  <a:satOff val="34124"/>
                  <a:lumOff val="739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Abgerundetes Rechteck 4"/>
              <p:cNvSpPr/>
              <p:nvPr/>
            </p:nvSpPr>
            <p:spPr>
              <a:xfrm>
                <a:off x="2043028" y="1981938"/>
                <a:ext cx="1388322" cy="81276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  <a:sp3d extrusionH="28000" prstMaterial="matte"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000" kern="1200" dirty="0" err="1"/>
                  <a:t>Disassembly</a:t>
                </a:r>
                <a:endParaRPr lang="de-DE" sz="2000" kern="1200" dirty="0"/>
              </a:p>
            </p:txBody>
          </p:sp>
        </p:grpSp>
      </p:grp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8"/>
          <a:stretch/>
        </p:blipFill>
        <p:spPr>
          <a:xfrm>
            <a:off x="6058991" y="1581429"/>
            <a:ext cx="2483552" cy="295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30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TUGB Revolution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059582"/>
            <a:ext cx="8352928" cy="43204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Revolutionary</a:t>
            </a:r>
            <a:r>
              <a:rPr lang="en-US" dirty="0"/>
              <a:t> UGB inspection line</a:t>
            </a:r>
            <a:r>
              <a:rPr lang="de-DE" dirty="0"/>
              <a:t>: </a:t>
            </a:r>
            <a:r>
              <a:rPr lang="de-DE" dirty="0" err="1"/>
              <a:t>Sorting</a:t>
            </a:r>
            <a:r>
              <a:rPr lang="de-DE" dirty="0"/>
              <a:t> </a:t>
            </a:r>
            <a:r>
              <a:rPr lang="de-DE" dirty="0" err="1"/>
              <a:t>lift</a:t>
            </a:r>
            <a:r>
              <a:rPr lang="de-DE" dirty="0"/>
              <a:t> </a:t>
            </a:r>
            <a:r>
              <a:rPr lang="de-DE" dirty="0" err="1"/>
              <a:t>functions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5144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788DDB43-E097-4F6C-9864-08C7CE9F53E2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87444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6B4FB927-2D67-44E6-91AA-C2779E02C727}" type="datetimeFigureOut">
              <a:rPr lang="de-DE" smtClean="0"/>
              <a:pPr/>
              <a:t>03.03.2025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640" y="4767263"/>
            <a:ext cx="684076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r>
              <a:rPr lang="de-DE"/>
              <a:t>© Siegmar Ahlvers</a:t>
            </a:r>
          </a:p>
        </p:txBody>
      </p:sp>
      <p:sp>
        <p:nvSpPr>
          <p:cNvPr id="12" name="Rechteck 11"/>
          <p:cNvSpPr/>
          <p:nvPr/>
        </p:nvSpPr>
        <p:spPr>
          <a:xfrm>
            <a:off x="1043608" y="1491630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err="1">
                <a:latin typeface="Source Sans Pro" panose="020B0503030403020204" pitchFamily="34" charset="0"/>
              </a:rPr>
              <a:t>Sorting</a:t>
            </a:r>
            <a:r>
              <a:rPr lang="de-DE" sz="1600" b="1" dirty="0">
                <a:latin typeface="Source Sans Pro" panose="020B0503030403020204" pitchFamily="34" charset="0"/>
              </a:rPr>
              <a:t> </a:t>
            </a:r>
            <a:r>
              <a:rPr lang="de-DE" sz="1600" b="1" dirty="0" err="1">
                <a:latin typeface="Source Sans Pro" panose="020B0503030403020204" pitchFamily="34" charset="0"/>
              </a:rPr>
              <a:t>lift</a:t>
            </a:r>
            <a:r>
              <a:rPr lang="de-DE" sz="1600" b="1" dirty="0">
                <a:latin typeface="Source Sans Pro" panose="020B0503030403020204" pitchFamily="34" charset="0"/>
              </a:rPr>
              <a:t> </a:t>
            </a:r>
            <a:r>
              <a:rPr lang="de-DE" sz="1600" b="1" dirty="0" err="1">
                <a:latin typeface="Source Sans Pro" panose="020B0503030403020204" pitchFamily="34" charset="0"/>
              </a:rPr>
              <a:t>functions</a:t>
            </a:r>
            <a:endParaRPr lang="de-DE" sz="1600" b="1" dirty="0">
              <a:latin typeface="Source Sans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err="1">
                <a:latin typeface="Source Sans Pro" panose="020B0503030403020204" pitchFamily="34" charset="0"/>
              </a:rPr>
              <a:t>Receive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tire</a:t>
            </a:r>
            <a:endParaRPr lang="de-DE" sz="1600" dirty="0">
              <a:latin typeface="Source Sans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err="1">
                <a:latin typeface="Source Sans Pro" panose="020B0503030403020204" pitchFamily="34" charset="0"/>
              </a:rPr>
              <a:t>Adjust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lift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to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outfeed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level</a:t>
            </a:r>
            <a:endParaRPr lang="de-DE" sz="1600" dirty="0">
              <a:latin typeface="Source Sans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err="1">
                <a:latin typeface="Source Sans Pro" panose="020B0503030403020204" pitchFamily="34" charset="0"/>
              </a:rPr>
              <a:t>Conveying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of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tire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to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conveying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system</a:t>
            </a:r>
            <a:endParaRPr lang="de-DE" sz="1600" dirty="0">
              <a:latin typeface="Source Sans Pro" panose="020B0503030403020204" pitchFamily="34" charset="0"/>
            </a:endParaRPr>
          </a:p>
        </p:txBody>
      </p:sp>
      <p:grpSp>
        <p:nvGrpSpPr>
          <p:cNvPr id="13" name="Diagram group"/>
          <p:cNvGrpSpPr/>
          <p:nvPr/>
        </p:nvGrpSpPr>
        <p:grpSpPr>
          <a:xfrm>
            <a:off x="1115616" y="3507854"/>
            <a:ext cx="1438894" cy="863336"/>
            <a:chOff x="3290" y="1956652"/>
            <a:chExt cx="1438894" cy="86333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4" name="Gruppieren 13"/>
            <p:cNvGrpSpPr/>
            <p:nvPr/>
          </p:nvGrpSpPr>
          <p:grpSpPr>
            <a:xfrm>
              <a:off x="3290" y="1956652"/>
              <a:ext cx="1438894" cy="863336"/>
              <a:chOff x="3290" y="1956652"/>
              <a:chExt cx="1438894" cy="863336"/>
            </a:xfrm>
          </p:grpSpPr>
          <p:sp>
            <p:nvSpPr>
              <p:cNvPr id="15" name="Abgerundetes Rechteck 14"/>
              <p:cNvSpPr/>
              <p:nvPr/>
            </p:nvSpPr>
            <p:spPr>
              <a:xfrm>
                <a:off x="3290" y="1956652"/>
                <a:ext cx="1438894" cy="86333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2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Abgerundetes Rechteck 4"/>
              <p:cNvSpPr/>
              <p:nvPr/>
            </p:nvSpPr>
            <p:spPr>
              <a:xfrm>
                <a:off x="28576" y="1981938"/>
                <a:ext cx="1388322" cy="81276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  <a:sp3d extrusionH="28000" prstMaterial="matte"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000" kern="1200" dirty="0" err="1"/>
                  <a:t>Sorting</a:t>
                </a:r>
                <a:endParaRPr lang="de-DE" sz="20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5630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7BBCF-D5F1-3FD8-9881-E23B30FD9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DFD5F6-761A-47B2-80EB-F8EF820943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TUGB Revolution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B1C74D2-E413-463D-D452-76961E492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8" y="1059582"/>
            <a:ext cx="8352928" cy="432048"/>
          </a:xfrm>
        </p:spPr>
        <p:txBody>
          <a:bodyPr>
            <a:normAutofit lnSpcReduction="10000"/>
          </a:bodyPr>
          <a:lstStyle/>
          <a:p>
            <a:r>
              <a:rPr lang="de-DE" dirty="0">
                <a:solidFill>
                  <a:srgbClr val="0000FF"/>
                </a:solidFill>
              </a:rPr>
              <a:t>Summary</a:t>
            </a:r>
          </a:p>
          <a:p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2A199EB1-0AE8-E9F9-273F-ADFF9567B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5144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788DDB43-E097-4F6C-9864-08C7CE9F53E2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3134B6D7-470D-0561-210E-C7F7D32A47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87444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6B4FB927-2D67-44E6-91AA-C2779E02C727}" type="datetimeFigureOut">
              <a:rPr lang="de-DE" smtClean="0"/>
              <a:pPr/>
              <a:t>03.03.2025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1032D53D-930B-64B7-E97D-6D8D76868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1640" y="4767263"/>
            <a:ext cx="684076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r>
              <a:rPr lang="de-DE"/>
              <a:t>© Siegmar Ahlvers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D11B945-6306-BE96-DC32-E5A439789FF8}"/>
              </a:ext>
            </a:extLst>
          </p:cNvPr>
          <p:cNvSpPr/>
          <p:nvPr/>
        </p:nvSpPr>
        <p:spPr>
          <a:xfrm>
            <a:off x="1043608" y="1491630"/>
            <a:ext cx="784887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latin typeface="Source Sans Pro" panose="020B0503030403020204" pitchFamily="34" charset="0"/>
              </a:rPr>
              <a:t>This TUGB final </a:t>
            </a:r>
            <a:r>
              <a:rPr lang="de-DE" sz="1600" dirty="0" err="1">
                <a:latin typeface="Source Sans Pro" panose="020B0503030403020204" pitchFamily="34" charset="0"/>
              </a:rPr>
              <a:t>finishing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concept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would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be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quite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demanding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to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realize</a:t>
            </a:r>
            <a:r>
              <a:rPr lang="de-DE" sz="1600" dirty="0">
                <a:latin typeface="Source Sans Pro" panose="020B0503030403020204" pitchFamily="34" charset="0"/>
              </a:rPr>
              <a:t>.</a:t>
            </a:r>
          </a:p>
          <a:p>
            <a:r>
              <a:rPr lang="de-DE" sz="1600" dirty="0">
                <a:latin typeface="Source Sans Pro" panose="020B0503030403020204" pitchFamily="34" charset="0"/>
              </a:rPr>
              <a:t>The </a:t>
            </a:r>
            <a:r>
              <a:rPr lang="de-DE" sz="1600" dirty="0" err="1">
                <a:latin typeface="Source Sans Pro" panose="020B0503030403020204" pitchFamily="34" charset="0"/>
              </a:rPr>
              <a:t>machinery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itself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could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be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more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or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less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standard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as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it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is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used</a:t>
            </a:r>
            <a:r>
              <a:rPr lang="de-DE" sz="1600" dirty="0">
                <a:latin typeface="Source Sans Pro" panose="020B0503030403020204" pitchFamily="34" charset="0"/>
              </a:rPr>
              <a:t> in </a:t>
            </a:r>
            <a:r>
              <a:rPr lang="de-DE" sz="1600" dirty="0" err="1">
                <a:latin typeface="Source Sans Pro" panose="020B0503030403020204" pitchFamily="34" charset="0"/>
              </a:rPr>
              <a:t>the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tire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wheel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assembly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industry</a:t>
            </a:r>
            <a:r>
              <a:rPr lang="de-DE" sz="1600" dirty="0">
                <a:latin typeface="Source Sans Pro" panose="020B0503030403020204" pitchFamily="34" charset="0"/>
              </a:rPr>
              <a:t>.</a:t>
            </a:r>
          </a:p>
          <a:p>
            <a:endParaRPr lang="de-DE" sz="1600" dirty="0">
              <a:latin typeface="Source Sans Pro" panose="020B0503030403020204" pitchFamily="34" charset="0"/>
            </a:endParaRPr>
          </a:p>
          <a:p>
            <a:r>
              <a:rPr lang="de-DE" sz="1600" dirty="0" err="1">
                <a:latin typeface="Source Sans Pro" panose="020B0503030403020204" pitchFamily="34" charset="0"/>
              </a:rPr>
              <a:t>However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the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tooling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would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require</a:t>
            </a:r>
            <a:r>
              <a:rPr lang="de-DE" sz="1600" dirty="0">
                <a:latin typeface="Source Sans Pro" panose="020B0503030403020204" pitchFamily="34" charset="0"/>
              </a:rPr>
              <a:t> a </a:t>
            </a:r>
            <a:r>
              <a:rPr lang="de-DE" sz="1600" dirty="0" err="1">
                <a:latin typeface="Source Sans Pro" panose="020B0503030403020204" pitchFamily="34" charset="0"/>
              </a:rPr>
              <a:t>lot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of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precision</a:t>
            </a:r>
            <a:r>
              <a:rPr lang="de-DE" sz="1600" dirty="0">
                <a:latin typeface="Source Sans Pro" panose="020B0503030403020204" pitchFamily="34" charset="0"/>
              </a:rPr>
              <a:t>, </a:t>
            </a:r>
            <a:r>
              <a:rPr lang="de-DE" sz="1600" dirty="0" err="1">
                <a:latin typeface="Source Sans Pro" panose="020B0503030403020204" pitchFamily="34" charset="0"/>
              </a:rPr>
              <a:t>specially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if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you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consider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tire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balancing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measurement</a:t>
            </a:r>
            <a:r>
              <a:rPr lang="de-DE" sz="1600" dirty="0">
                <a:latin typeface="Source Sans Pro" panose="020B0503030403020204" pitchFamily="34" charset="0"/>
              </a:rPr>
              <a:t>. The „</a:t>
            </a:r>
            <a:r>
              <a:rPr lang="de-DE" sz="1600" dirty="0" err="1">
                <a:latin typeface="Source Sans Pro" panose="020B0503030403020204" pitchFamily="34" charset="0"/>
              </a:rPr>
              <a:t>artificial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wheel</a:t>
            </a:r>
            <a:r>
              <a:rPr lang="de-DE" sz="1600" dirty="0">
                <a:latin typeface="Source Sans Pro" panose="020B0503030403020204" pitchFamily="34" charset="0"/>
              </a:rPr>
              <a:t>“ </a:t>
            </a:r>
            <a:r>
              <a:rPr lang="de-DE" sz="1600" dirty="0" err="1">
                <a:latin typeface="Source Sans Pro" panose="020B0503030403020204" pitchFamily="34" charset="0"/>
              </a:rPr>
              <a:t>has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to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consist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of</a:t>
            </a:r>
            <a:r>
              <a:rPr lang="de-DE" sz="1600" dirty="0">
                <a:latin typeface="Source Sans Pro" panose="020B0503030403020204" pitchFamily="34" charset="0"/>
              </a:rPr>
              <a:t> top and </a:t>
            </a:r>
            <a:r>
              <a:rPr lang="de-DE" sz="1600" dirty="0" err="1">
                <a:latin typeface="Source Sans Pro" panose="020B0503030403020204" pitchFamily="34" charset="0"/>
              </a:rPr>
              <a:t>bottom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rims</a:t>
            </a:r>
            <a:r>
              <a:rPr lang="de-DE" sz="1600" dirty="0">
                <a:latin typeface="Source Sans Pro" panose="020B0503030403020204" pitchFamily="34" charset="0"/>
              </a:rPr>
              <a:t>, a </a:t>
            </a:r>
            <a:r>
              <a:rPr lang="de-DE" sz="1600" dirty="0" err="1">
                <a:latin typeface="Source Sans Pro" panose="020B0503030403020204" pitchFamily="34" charset="0"/>
              </a:rPr>
              <a:t>valve</a:t>
            </a:r>
            <a:r>
              <a:rPr lang="de-DE" sz="1600" dirty="0">
                <a:latin typeface="Source Sans Pro" panose="020B0503030403020204" pitchFamily="34" charset="0"/>
              </a:rPr>
              <a:t> and </a:t>
            </a:r>
            <a:r>
              <a:rPr lang="de-DE" sz="1600" dirty="0" err="1">
                <a:latin typeface="Source Sans Pro" panose="020B0503030403020204" pitchFamily="34" charset="0"/>
              </a:rPr>
              <a:t>the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possibility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to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adjust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to</a:t>
            </a:r>
            <a:r>
              <a:rPr lang="de-DE" sz="1600" dirty="0">
                <a:latin typeface="Source Sans Pro" panose="020B0503030403020204" pitchFamily="34" charset="0"/>
              </a:rPr>
              <a:t> different </a:t>
            </a:r>
            <a:r>
              <a:rPr lang="de-DE" sz="1600" dirty="0" err="1">
                <a:latin typeface="Source Sans Pro" panose="020B0503030403020204" pitchFamily="34" charset="0"/>
              </a:rPr>
              <a:t>rim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width</a:t>
            </a:r>
            <a:r>
              <a:rPr lang="de-DE" sz="1600" dirty="0">
                <a:latin typeface="Source Sans Pro" panose="020B0503030403020204" pitchFamily="34" charset="0"/>
              </a:rPr>
              <a:t>. A </a:t>
            </a:r>
            <a:r>
              <a:rPr lang="de-DE" sz="1600" dirty="0" err="1">
                <a:latin typeface="Source Sans Pro" panose="020B0503030403020204" pitchFamily="34" charset="0"/>
              </a:rPr>
              <a:t>precision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collet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would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be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required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too</a:t>
            </a:r>
            <a:r>
              <a:rPr lang="de-DE" sz="1600" dirty="0">
                <a:latin typeface="Source Sans Pro" panose="020B0503030403020204" pitchFamily="34" charset="0"/>
              </a:rPr>
              <a:t>. All </a:t>
            </a:r>
            <a:r>
              <a:rPr lang="de-DE" sz="1600" dirty="0" err="1">
                <a:latin typeface="Source Sans Pro" panose="020B0503030403020204" pitchFamily="34" charset="0"/>
              </a:rPr>
              <a:t>parts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need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to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be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balanced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extremely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well</a:t>
            </a:r>
            <a:r>
              <a:rPr lang="de-DE" sz="1600" dirty="0">
                <a:latin typeface="Source Sans Pro" panose="020B0503030403020204" pitchFamily="34" charset="0"/>
              </a:rPr>
              <a:t> and </a:t>
            </a:r>
            <a:r>
              <a:rPr lang="de-DE" sz="1600" dirty="0" err="1">
                <a:latin typeface="Source Sans Pro" panose="020B0503030403020204" pitchFamily="34" charset="0"/>
              </a:rPr>
              <a:t>sustainable</a:t>
            </a:r>
            <a:r>
              <a:rPr lang="de-DE" sz="1600" dirty="0">
                <a:latin typeface="Source Sans Pro" panose="020B0503030403020204" pitchFamily="34" charset="0"/>
              </a:rPr>
              <a:t>. Here I </a:t>
            </a:r>
            <a:r>
              <a:rPr lang="de-DE" sz="1600" dirty="0" err="1">
                <a:latin typeface="Source Sans Pro" panose="020B0503030403020204" pitchFamily="34" charset="0"/>
              </a:rPr>
              <a:t>see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the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main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bottleneck</a:t>
            </a:r>
            <a:r>
              <a:rPr lang="de-DE" sz="1600" dirty="0">
                <a:latin typeface="Source Sans Pro" panose="020B0503030403020204" pitchFamily="34" charset="0"/>
              </a:rPr>
              <a:t>. </a:t>
            </a:r>
            <a:r>
              <a:rPr lang="de-DE" sz="1600" dirty="0" err="1">
                <a:latin typeface="Source Sans Pro" panose="020B0503030403020204" pitchFamily="34" charset="0"/>
              </a:rPr>
              <a:t>However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it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would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be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interesting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to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know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if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any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tire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producer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had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tested</a:t>
            </a:r>
            <a:r>
              <a:rPr lang="de-DE" sz="1600" dirty="0">
                <a:latin typeface="Source Sans Pro" panose="020B0503030403020204" pitchFamily="34" charset="0"/>
              </a:rPr>
              <a:t> such a </a:t>
            </a:r>
            <a:r>
              <a:rPr lang="de-DE" sz="1600" dirty="0" err="1">
                <a:latin typeface="Source Sans Pro" panose="020B0503030403020204" pitchFamily="34" charset="0"/>
              </a:rPr>
              <a:t>concept</a:t>
            </a:r>
            <a:r>
              <a:rPr lang="de-DE" sz="1600" dirty="0">
                <a:latin typeface="Source Sans Pro" panose="020B0503030403020204" pitchFamily="34" charset="0"/>
              </a:rPr>
              <a:t>. </a:t>
            </a:r>
          </a:p>
          <a:p>
            <a:r>
              <a:rPr lang="de-DE" sz="1600" dirty="0">
                <a:latin typeface="Source Sans Pro" panose="020B0503030403020204" pitchFamily="34" charset="0"/>
              </a:rPr>
              <a:t>In </a:t>
            </a:r>
            <a:r>
              <a:rPr lang="de-DE" sz="1600" dirty="0" err="1">
                <a:latin typeface="Source Sans Pro" panose="020B0503030403020204" pitchFamily="34" charset="0"/>
              </a:rPr>
              <a:t>case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of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interest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for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discussion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you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may</a:t>
            </a:r>
            <a:r>
              <a:rPr lang="de-DE" sz="1600" dirty="0">
                <a:latin typeface="Source Sans Pro" panose="020B0503030403020204" pitchFamily="34" charset="0"/>
              </a:rPr>
              <a:t> contact </a:t>
            </a:r>
            <a:r>
              <a:rPr lang="de-DE" sz="1600" dirty="0" err="1">
                <a:latin typeface="Source Sans Pro" panose="020B0503030403020204" pitchFamily="34" charset="0"/>
              </a:rPr>
              <a:t>me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preferably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by</a:t>
            </a:r>
            <a:r>
              <a:rPr lang="de-DE" sz="1600" dirty="0">
                <a:latin typeface="Source Sans Pro" panose="020B0503030403020204" pitchFamily="34" charset="0"/>
              </a:rPr>
              <a:t> email </a:t>
            </a:r>
            <a:r>
              <a:rPr lang="de-DE" sz="1600" dirty="0" err="1">
                <a:latin typeface="Source Sans Pro" panose="020B0503030403020204" pitchFamily="34" charset="0"/>
              </a:rPr>
              <a:t>to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>
                <a:latin typeface="Source Sans Pro" panose="020B0503030403020204" pitchFamily="34" charset="0"/>
                <a:hlinkClick r:id="rId2"/>
              </a:rPr>
              <a:t>siegmar@ahlvers.de</a:t>
            </a:r>
            <a:r>
              <a:rPr lang="de-DE" sz="1600" dirty="0">
                <a:latin typeface="Source Sans Pro" panose="020B0503030403020204" pitchFamily="34" charset="0"/>
              </a:rPr>
              <a:t>. </a:t>
            </a:r>
          </a:p>
          <a:p>
            <a:r>
              <a:rPr lang="de-DE" sz="1600" dirty="0" err="1">
                <a:latin typeface="Source Sans Pro" panose="020B0503030403020204" pitchFamily="34" charset="0"/>
              </a:rPr>
              <a:t>Hanover</a:t>
            </a:r>
            <a:r>
              <a:rPr lang="de-DE" sz="1600" dirty="0">
                <a:latin typeface="Source Sans Pro" panose="020B0503030403020204" pitchFamily="34" charset="0"/>
              </a:rPr>
              <a:t>, March 2025</a:t>
            </a:r>
          </a:p>
        </p:txBody>
      </p:sp>
    </p:spTree>
    <p:extLst>
      <p:ext uri="{BB962C8B-B14F-4D97-AF65-F5344CB8AC3E}">
        <p14:creationId xmlns:p14="http://schemas.microsoft.com/office/powerpoint/2010/main" val="3368537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TUGB Revolution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059582"/>
            <a:ext cx="8352928" cy="432048"/>
          </a:xfrm>
        </p:spPr>
        <p:txBody>
          <a:bodyPr>
            <a:normAutofit lnSpcReduction="10000"/>
          </a:bodyPr>
          <a:lstStyle/>
          <a:p>
            <a:r>
              <a:rPr lang="en-US"/>
              <a:t>Conventional UGB test line for tires</a:t>
            </a:r>
            <a:endParaRPr lang="de-DE"/>
          </a:p>
          <a:p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5144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788DDB43-E097-4F6C-9864-08C7CE9F53E2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87444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6B4FB927-2D67-44E6-91AA-C2779E02C727}" type="datetimeFigureOut">
              <a:rPr lang="de-DE" smtClean="0"/>
              <a:pPr/>
              <a:t>03.03.2025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640" y="4767263"/>
            <a:ext cx="684076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r>
              <a:rPr lang="de-DE"/>
              <a:t>© Siegmar Ahlvers</a:t>
            </a:r>
          </a:p>
        </p:txBody>
      </p:sp>
      <p:sp>
        <p:nvSpPr>
          <p:cNvPr id="8" name="Rechteck 7"/>
          <p:cNvSpPr/>
          <p:nvPr/>
        </p:nvSpPr>
        <p:spPr>
          <a:xfrm>
            <a:off x="1043608" y="1491630"/>
            <a:ext cx="784887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600">
                <a:latin typeface="Source Sans Pro" panose="020B0503030403020204" pitchFamily="34" charset="0"/>
              </a:rPr>
              <a:t>Bead lube station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>
                <a:latin typeface="Source Sans Pro" panose="020B0503030403020204" pitchFamily="34" charset="0"/>
              </a:rPr>
              <a:t>Measuring station TU / (TG)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>
                <a:latin typeface="Source Sans Pro" panose="020B0503030403020204" pitchFamily="34" charset="0"/>
              </a:rPr>
              <a:t>Rim change assistent 01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>
                <a:latin typeface="Source Sans Pro" panose="020B0503030403020204" pitchFamily="34" charset="0"/>
              </a:rPr>
              <a:t>Marking station 01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>
                <a:latin typeface="Source Sans Pro" panose="020B0503030403020204" pitchFamily="34" charset="0"/>
              </a:rPr>
              <a:t>Measuring station TB / (TG)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>
                <a:latin typeface="Source Sans Pro" panose="020B0503030403020204" pitchFamily="34" charset="0"/>
              </a:rPr>
              <a:t>Rim change assistent 02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>
                <a:latin typeface="Source Sans Pro" panose="020B0503030403020204" pitchFamily="34" charset="0"/>
              </a:rPr>
              <a:t>Marking station 02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>
                <a:latin typeface="Source Sans Pro" panose="020B0503030403020204" pitchFamily="34" charset="0"/>
              </a:rPr>
              <a:t>Sorting lift</a:t>
            </a:r>
          </a:p>
          <a:p>
            <a:endParaRPr lang="de-DE" sz="1600">
              <a:latin typeface="Source Sans Pro" panose="020B0503030403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91630"/>
            <a:ext cx="4156520" cy="169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4274AE8-E945-362C-96C1-1FCABADDD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3" y="1635646"/>
            <a:ext cx="96846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42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15" y="3219822"/>
            <a:ext cx="960177" cy="155997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296" y="3507447"/>
            <a:ext cx="960177" cy="15599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TUGB Revolution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059582"/>
            <a:ext cx="8352928" cy="43204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Revolutionary</a:t>
            </a:r>
            <a:r>
              <a:rPr lang="en-US" dirty="0"/>
              <a:t> UGB test </a:t>
            </a:r>
            <a:r>
              <a:rPr lang="de-DE" dirty="0"/>
              <a:t>: Test </a:t>
            </a:r>
            <a:r>
              <a:rPr lang="de-DE" dirty="0" err="1"/>
              <a:t>wheel</a:t>
            </a:r>
            <a:r>
              <a:rPr lang="de-DE" dirty="0"/>
              <a:t> </a:t>
            </a:r>
            <a:r>
              <a:rPr lang="de-DE" dirty="0" err="1"/>
              <a:t>instead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tire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5144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788DDB43-E097-4F6C-9864-08C7CE9F53E2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87444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6B4FB927-2D67-44E6-91AA-C2779E02C727}" type="datetimeFigureOut">
              <a:rPr lang="de-DE" smtClean="0"/>
              <a:pPr/>
              <a:t>03.03.2025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640" y="4767263"/>
            <a:ext cx="684076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r>
              <a:rPr lang="de-DE" dirty="0"/>
              <a:t>© Siegmar Ahlvers</a:t>
            </a:r>
          </a:p>
        </p:txBody>
      </p:sp>
      <p:sp>
        <p:nvSpPr>
          <p:cNvPr id="8" name="Rechteck 7"/>
          <p:cNvSpPr/>
          <p:nvPr/>
        </p:nvSpPr>
        <p:spPr>
          <a:xfrm>
            <a:off x="1043608" y="1491630"/>
            <a:ext cx="367240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rgbClr val="00B0F0"/>
                </a:solidFill>
                <a:latin typeface="Source Sans Pro" panose="020B0503030403020204" pitchFamily="34" charset="0"/>
              </a:rPr>
              <a:t>Core </a:t>
            </a:r>
            <a:r>
              <a:rPr lang="de-DE" sz="1600" b="1" dirty="0" err="1">
                <a:solidFill>
                  <a:srgbClr val="00B0F0"/>
                </a:solidFill>
                <a:latin typeface="Source Sans Pro" panose="020B0503030403020204" pitchFamily="34" charset="0"/>
              </a:rPr>
              <a:t>component</a:t>
            </a:r>
            <a:endParaRPr lang="de-DE" sz="1600" b="1" dirty="0">
              <a:solidFill>
                <a:srgbClr val="00B0F0"/>
              </a:solidFill>
              <a:latin typeface="Source Sans Pro" panose="020B0503030403020204" pitchFamily="34" charset="0"/>
            </a:endParaRPr>
          </a:p>
          <a:p>
            <a:r>
              <a:rPr lang="de-DE" sz="1600" b="1" dirty="0" err="1">
                <a:latin typeface="Source Sans Pro" panose="020B0503030403020204" pitchFamily="34" charset="0"/>
              </a:rPr>
              <a:t>Tire</a:t>
            </a:r>
            <a:r>
              <a:rPr lang="de-DE" sz="1600" b="1" dirty="0">
                <a:latin typeface="Source Sans Pro" panose="020B0503030403020204" pitchFamily="34" charset="0"/>
              </a:rPr>
              <a:t> Collet Chuck </a:t>
            </a:r>
            <a:endParaRPr lang="de-DE" sz="1600" dirty="0">
              <a:latin typeface="Source Sans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>
                <a:latin typeface="Source Sans Pro" panose="020B0503030403020204" pitchFamily="34" charset="0"/>
              </a:rPr>
              <a:t>Upper </a:t>
            </a:r>
            <a:r>
              <a:rPr lang="de-DE" sz="1600" dirty="0" err="1">
                <a:latin typeface="Source Sans Pro" panose="020B0503030403020204" pitchFamily="34" charset="0"/>
              </a:rPr>
              <a:t>single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step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rim</a:t>
            </a:r>
            <a:r>
              <a:rPr lang="de-DE" sz="1600" dirty="0">
                <a:latin typeface="Source Sans Pro" panose="020B0503030403020204" pitchFamily="34" charset="0"/>
              </a:rPr>
              <a:t> (2 </a:t>
            </a:r>
            <a:r>
              <a:rPr lang="de-DE" sz="1600" dirty="0" err="1">
                <a:latin typeface="Source Sans Pro" panose="020B0503030403020204" pitchFamily="34" charset="0"/>
              </a:rPr>
              <a:t>steps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optionally</a:t>
            </a:r>
            <a:r>
              <a:rPr lang="de-DE" sz="1600" dirty="0">
                <a:latin typeface="Source Sans Pro" panose="020B0503030403020204" pitchFamily="34" charset="0"/>
              </a:rPr>
              <a:t>), </a:t>
            </a:r>
            <a:r>
              <a:rPr lang="de-DE" sz="1600" dirty="0" err="1">
                <a:latin typeface="Source Sans Pro" panose="020B0503030403020204" pitchFamily="34" charset="0"/>
              </a:rPr>
              <a:t>valve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for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inspection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pressure</a:t>
            </a:r>
            <a:endParaRPr lang="de-DE" sz="1600" dirty="0">
              <a:latin typeface="Source Sans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 err="1">
                <a:latin typeface="Source Sans Pro" panose="020B0503030403020204" pitchFamily="34" charset="0"/>
              </a:rPr>
              <a:t>jacket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with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rim</a:t>
            </a:r>
            <a:r>
              <a:rPr lang="de-DE" sz="1600" dirty="0">
                <a:latin typeface="Source Sans Pro" panose="020B0503030403020204" pitchFamily="34" charset="0"/>
              </a:rPr>
              <a:t> interlock and </a:t>
            </a:r>
            <a:r>
              <a:rPr lang="de-DE" sz="1600" dirty="0" err="1">
                <a:latin typeface="Source Sans Pro" panose="020B0503030403020204" pitchFamily="34" charset="0"/>
              </a:rPr>
              <a:t>rim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width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adjustment</a:t>
            </a:r>
            <a:endParaRPr lang="de-DE" sz="1600" dirty="0">
              <a:latin typeface="Source Sans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>
                <a:latin typeface="Source Sans Pro" panose="020B0503030403020204" pitchFamily="34" charset="0"/>
              </a:rPr>
              <a:t>Lower </a:t>
            </a:r>
            <a:r>
              <a:rPr lang="de-DE" sz="1600" dirty="0" err="1">
                <a:latin typeface="Source Sans Pro" panose="020B0503030403020204" pitchFamily="34" charset="0"/>
              </a:rPr>
              <a:t>single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step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rim</a:t>
            </a:r>
            <a:r>
              <a:rPr lang="de-DE" sz="1600" dirty="0">
                <a:latin typeface="Source Sans Pro" panose="020B0503030403020204" pitchFamily="34" charset="0"/>
              </a:rPr>
              <a:t>, </a:t>
            </a:r>
            <a:r>
              <a:rPr lang="de-DE" sz="1600" dirty="0" err="1">
                <a:latin typeface="Source Sans Pro" panose="020B0503030403020204" pitchFamily="34" charset="0"/>
              </a:rPr>
              <a:t>central</a:t>
            </a:r>
            <a:r>
              <a:rPr lang="de-DE" sz="1600" dirty="0">
                <a:latin typeface="Source Sans Pro" panose="020B0503030403020204" pitchFamily="34" charset="0"/>
              </a:rPr>
              <a:t> hole </a:t>
            </a:r>
            <a:r>
              <a:rPr lang="de-DE" sz="1600" dirty="0" err="1">
                <a:latin typeface="Source Sans Pro" panose="020B0503030403020204" pitchFamily="34" charset="0"/>
              </a:rPr>
              <a:t>for</a:t>
            </a:r>
            <a:r>
              <a:rPr lang="de-DE" sz="1600" dirty="0">
                <a:latin typeface="Source Sans Pro" panose="020B0503030403020204" pitchFamily="34" charset="0"/>
              </a:rPr>
              <a:t>  </a:t>
            </a:r>
            <a:r>
              <a:rPr lang="de-DE" sz="1600" dirty="0" err="1">
                <a:latin typeface="Source Sans Pro" panose="020B0503030403020204" pitchFamily="34" charset="0"/>
              </a:rPr>
              <a:t>collet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chuck</a:t>
            </a:r>
            <a:endParaRPr lang="de-DE" sz="1600" dirty="0">
              <a:latin typeface="Source Sans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b="1" dirty="0">
                <a:latin typeface="Source Sans Pro" panose="020B0503030403020204" pitchFamily="34" charset="0"/>
              </a:rPr>
              <a:t>RFID </a:t>
            </a:r>
            <a:r>
              <a:rPr lang="de-DE" sz="1600" b="1" dirty="0" err="1">
                <a:latin typeface="Source Sans Pro" panose="020B0503030403020204" pitchFamily="34" charset="0"/>
              </a:rPr>
              <a:t>chip</a:t>
            </a:r>
            <a:r>
              <a:rPr lang="de-DE" sz="1600" b="1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for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tooling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compensation</a:t>
            </a:r>
            <a:endParaRPr lang="de-DE" sz="1600" dirty="0">
              <a:latin typeface="Source Sans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 err="1">
                <a:latin typeface="Source Sans Pro" panose="020B0503030403020204" pitchFamily="34" charset="0"/>
              </a:rPr>
              <a:t>together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with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the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tire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it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forms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b="1" dirty="0" err="1">
                <a:latin typeface="Source Sans Pro" panose="020B0503030403020204" pitchFamily="34" charset="0"/>
              </a:rPr>
              <a:t>the</a:t>
            </a:r>
            <a:r>
              <a:rPr lang="de-DE" sz="1600" b="1" dirty="0">
                <a:latin typeface="Source Sans Pro" panose="020B0503030403020204" pitchFamily="34" charset="0"/>
              </a:rPr>
              <a:t> </a:t>
            </a:r>
            <a:r>
              <a:rPr lang="de-DE" sz="1600" b="1" dirty="0" err="1">
                <a:latin typeface="Source Sans Pro" panose="020B0503030403020204" pitchFamily="34" charset="0"/>
              </a:rPr>
              <a:t>tire</a:t>
            </a:r>
            <a:r>
              <a:rPr lang="de-DE" sz="1600" b="1" dirty="0">
                <a:latin typeface="Source Sans Pro" panose="020B0503030403020204" pitchFamily="34" charset="0"/>
              </a:rPr>
              <a:t> </a:t>
            </a:r>
            <a:r>
              <a:rPr lang="de-DE" sz="1600" b="1" dirty="0" err="1">
                <a:latin typeface="Source Sans Pro" panose="020B0503030403020204" pitchFamily="34" charset="0"/>
              </a:rPr>
              <a:t>test</a:t>
            </a:r>
            <a:r>
              <a:rPr lang="de-DE" sz="1600" b="1" dirty="0">
                <a:latin typeface="Source Sans Pro" panose="020B0503030403020204" pitchFamily="34" charset="0"/>
              </a:rPr>
              <a:t> </a:t>
            </a:r>
            <a:r>
              <a:rPr lang="de-DE" sz="1600" b="1" dirty="0" err="1">
                <a:latin typeface="Source Sans Pro" panose="020B0503030403020204" pitchFamily="34" charset="0"/>
              </a:rPr>
              <a:t>wheel</a:t>
            </a:r>
            <a:r>
              <a:rPr lang="de-DE" sz="1600" b="1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or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measurement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wheel</a:t>
            </a:r>
            <a:endParaRPr lang="de-DE" sz="1600" dirty="0">
              <a:latin typeface="Source Sans Pro" panose="020B0503030403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94066"/>
            <a:ext cx="210502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571750"/>
            <a:ext cx="2297528" cy="1590035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gende: Linie 8">
            <a:extLst>
              <a:ext uri="{FF2B5EF4-FFF2-40B4-BE49-F238E27FC236}">
                <a16:creationId xmlns:a16="http://schemas.microsoft.com/office/drawing/2014/main" id="{DC32E8A2-3BB8-F8BE-42D8-74C2428172E6}"/>
              </a:ext>
            </a:extLst>
          </p:cNvPr>
          <p:cNvSpPr/>
          <p:nvPr/>
        </p:nvSpPr>
        <p:spPr>
          <a:xfrm>
            <a:off x="8021656" y="1750656"/>
            <a:ext cx="1008112" cy="618658"/>
          </a:xfrm>
          <a:prstGeom prst="borderCallout1">
            <a:avLst>
              <a:gd name="adj1" fmla="val 108451"/>
              <a:gd name="adj2" fmla="val 7306"/>
              <a:gd name="adj3" fmla="val 168564"/>
              <a:gd name="adj4" fmla="val -13937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Central Valve</a:t>
            </a:r>
          </a:p>
        </p:txBody>
      </p:sp>
      <p:sp>
        <p:nvSpPr>
          <p:cNvPr id="10" name="Legende: Linie 9">
            <a:extLst>
              <a:ext uri="{FF2B5EF4-FFF2-40B4-BE49-F238E27FC236}">
                <a16:creationId xmlns:a16="http://schemas.microsoft.com/office/drawing/2014/main" id="{C38D6596-1F3D-E6A1-2405-7C35280D48C1}"/>
              </a:ext>
            </a:extLst>
          </p:cNvPr>
          <p:cNvSpPr/>
          <p:nvPr/>
        </p:nvSpPr>
        <p:spPr>
          <a:xfrm>
            <a:off x="6428281" y="1468862"/>
            <a:ext cx="1391673" cy="900451"/>
          </a:xfrm>
          <a:prstGeom prst="borderCallout1">
            <a:avLst>
              <a:gd name="adj1" fmla="val 108451"/>
              <a:gd name="adj2" fmla="val 7306"/>
              <a:gd name="adj3" fmla="val 143499"/>
              <a:gd name="adj4" fmla="val -42032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Rim </a:t>
            </a:r>
            <a:r>
              <a:rPr lang="de-DE" dirty="0" err="1"/>
              <a:t>width</a:t>
            </a:r>
            <a:r>
              <a:rPr lang="de-DE" dirty="0"/>
              <a:t> </a:t>
            </a:r>
            <a:r>
              <a:rPr lang="de-DE" dirty="0" err="1"/>
              <a:t>adjustment</a:t>
            </a:r>
            <a:r>
              <a:rPr lang="de-DE" dirty="0"/>
              <a:t>, </a:t>
            </a:r>
            <a:r>
              <a:rPr lang="de-DE" dirty="0" err="1"/>
              <a:t>chuck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136425F-7A72-9980-551E-530AFB7A6A71}"/>
              </a:ext>
            </a:extLst>
          </p:cNvPr>
          <p:cNvSpPr txBox="1"/>
          <p:nvPr/>
        </p:nvSpPr>
        <p:spPr>
          <a:xfrm>
            <a:off x="7124117" y="3454428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tire</a:t>
            </a:r>
            <a:r>
              <a:rPr lang="de-DE" sz="18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test</a:t>
            </a:r>
            <a:r>
              <a:rPr lang="de-DE" sz="18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wheel</a:t>
            </a:r>
            <a:r>
              <a:rPr lang="de-DE" sz="18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4" name="Legende: Linie 13">
            <a:extLst>
              <a:ext uri="{FF2B5EF4-FFF2-40B4-BE49-F238E27FC236}">
                <a16:creationId xmlns:a16="http://schemas.microsoft.com/office/drawing/2014/main" id="{8FA3A7B9-3CEF-F8EA-306A-B013BE5A7A24}"/>
              </a:ext>
            </a:extLst>
          </p:cNvPr>
          <p:cNvSpPr/>
          <p:nvPr/>
        </p:nvSpPr>
        <p:spPr>
          <a:xfrm>
            <a:off x="6228183" y="4123502"/>
            <a:ext cx="1008112" cy="824511"/>
          </a:xfrm>
          <a:prstGeom prst="borderCallout1">
            <a:avLst>
              <a:gd name="adj1" fmla="val 51368"/>
              <a:gd name="adj2" fmla="val -11460"/>
              <a:gd name="adj3" fmla="val 42166"/>
              <a:gd name="adj4" fmla="val -46465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collet</a:t>
            </a:r>
            <a:r>
              <a:rPr lang="de-DE" dirty="0"/>
              <a:t> </a:t>
            </a:r>
            <a:r>
              <a:rPr lang="de-DE" dirty="0" err="1"/>
              <a:t>chuck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spindle</a:t>
            </a:r>
          </a:p>
        </p:txBody>
      </p:sp>
    </p:spTree>
    <p:extLst>
      <p:ext uri="{BB962C8B-B14F-4D97-AF65-F5344CB8AC3E}">
        <p14:creationId xmlns:p14="http://schemas.microsoft.com/office/powerpoint/2010/main" val="2652368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TUGB Revolution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059582"/>
            <a:ext cx="8352928" cy="43204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Revolutionary</a:t>
            </a:r>
            <a:r>
              <a:rPr lang="en-US" dirty="0"/>
              <a:t> UGB inspection line</a:t>
            </a:r>
            <a:r>
              <a:rPr lang="de-DE" dirty="0"/>
              <a:t>: linear </a:t>
            </a:r>
            <a:r>
              <a:rPr lang="de-DE" dirty="0" err="1"/>
              <a:t>structure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5144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788DDB43-E097-4F6C-9864-08C7CE9F53E2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87444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6B4FB927-2D67-44E6-91AA-C2779E02C727}" type="datetimeFigureOut">
              <a:rPr lang="de-DE" smtClean="0"/>
              <a:pPr/>
              <a:t>03.03.2025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640" y="4767263"/>
            <a:ext cx="684076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r>
              <a:rPr lang="de-DE"/>
              <a:t>© Siegmar Ahlvers</a:t>
            </a:r>
          </a:p>
        </p:txBody>
      </p:sp>
      <p:sp>
        <p:nvSpPr>
          <p:cNvPr id="46" name="180-Grad-Pfeil 45"/>
          <p:cNvSpPr/>
          <p:nvPr/>
        </p:nvSpPr>
        <p:spPr>
          <a:xfrm rot="10800000" flipV="1">
            <a:off x="1600595" y="1779663"/>
            <a:ext cx="6139756" cy="864096"/>
          </a:xfrm>
          <a:prstGeom prst="uturnArrow">
            <a:avLst>
              <a:gd name="adj1" fmla="val 13576"/>
              <a:gd name="adj2" fmla="val 25000"/>
              <a:gd name="adj3" fmla="val 43739"/>
              <a:gd name="adj4" fmla="val 43750"/>
              <a:gd name="adj5" fmla="val 10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Source Sans Pro" panose="020B0503030403020204" pitchFamily="34" charset="0"/>
            </a:endParaRP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711482622"/>
              </p:ext>
            </p:extLst>
          </p:nvPr>
        </p:nvGraphicFramePr>
        <p:xfrm>
          <a:off x="251520" y="2139702"/>
          <a:ext cx="8784976" cy="262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3833129" y="2226699"/>
            <a:ext cx="3259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Source Sans Pro" panose="020B0503030403020204" pitchFamily="34" charset="0"/>
              </a:rPr>
              <a:t>&lt;&lt;&lt;Return </a:t>
            </a:r>
            <a:r>
              <a:rPr lang="de-DE" sz="1600" dirty="0" err="1">
                <a:latin typeface="Source Sans Pro" panose="020B0503030403020204" pitchFamily="34" charset="0"/>
              </a:rPr>
              <a:t>of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tire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test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wheel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set</a:t>
            </a:r>
            <a:endParaRPr lang="de-DE" sz="1600" dirty="0">
              <a:latin typeface="Source Sans Pro" panose="020B0503030403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707" y="4035110"/>
            <a:ext cx="740827" cy="52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3707"/>
            <a:ext cx="790575" cy="51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51869"/>
            <a:ext cx="834936" cy="102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43707"/>
            <a:ext cx="740827" cy="52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385" y="4043707"/>
            <a:ext cx="740827" cy="52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43707"/>
            <a:ext cx="740827" cy="52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llipse 9"/>
          <p:cNvSpPr/>
          <p:nvPr/>
        </p:nvSpPr>
        <p:spPr>
          <a:xfrm>
            <a:off x="6012160" y="4299691"/>
            <a:ext cx="144016" cy="14426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Source Sans Pro" panose="020B0503030403020204" pitchFamily="34" charset="0"/>
            </a:endParaRPr>
          </a:p>
        </p:txBody>
      </p:sp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651868"/>
            <a:ext cx="834936" cy="102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Ellipse 23"/>
          <p:cNvSpPr/>
          <p:nvPr/>
        </p:nvSpPr>
        <p:spPr>
          <a:xfrm>
            <a:off x="7092280" y="4308288"/>
            <a:ext cx="144016" cy="14426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Source Sans Pro" panose="020B0503030403020204" pitchFamily="34" charset="0"/>
            </a:endParaRP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052303"/>
            <a:ext cx="790575" cy="51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Ellipse 25"/>
          <p:cNvSpPr/>
          <p:nvPr/>
        </p:nvSpPr>
        <p:spPr>
          <a:xfrm>
            <a:off x="8316416" y="4308288"/>
            <a:ext cx="144016" cy="14426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Source Sans Pro" panose="020B0503030403020204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06" y="1458597"/>
            <a:ext cx="660039" cy="64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7" t="3898" r="65515" b="-3898"/>
          <a:stretch/>
        </p:blipFill>
        <p:spPr>
          <a:xfrm>
            <a:off x="460352" y="1229584"/>
            <a:ext cx="1307502" cy="1558190"/>
          </a:xfrm>
          <a:prstGeom prst="rect">
            <a:avLst/>
          </a:prstGeom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F1448481-4EB7-4C08-8D53-6E41ED11371F}"/>
              </a:ext>
            </a:extLst>
          </p:cNvPr>
          <p:cNvGrpSpPr/>
          <p:nvPr/>
        </p:nvGrpSpPr>
        <p:grpSpPr>
          <a:xfrm>
            <a:off x="2123725" y="1491630"/>
            <a:ext cx="2520283" cy="723160"/>
            <a:chOff x="3163" y="786405"/>
            <a:chExt cx="1022598" cy="104854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flat" dir="t"/>
          </a:scene3d>
        </p:grpSpPr>
        <p:sp>
          <p:nvSpPr>
            <p:cNvPr id="28" name="Rechteck: abgerundete Ecken 27">
              <a:extLst>
                <a:ext uri="{FF2B5EF4-FFF2-40B4-BE49-F238E27FC236}">
                  <a16:creationId xmlns:a16="http://schemas.microsoft.com/office/drawing/2014/main" id="{BCB1BD41-9069-437D-AE58-E9C02CBB1ADE}"/>
                </a:ext>
              </a:extLst>
            </p:cNvPr>
            <p:cNvSpPr/>
            <p:nvPr/>
          </p:nvSpPr>
          <p:spPr>
            <a:xfrm>
              <a:off x="3359" y="786405"/>
              <a:ext cx="1022402" cy="1048540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9" name="Rechteck: abgerundete Ecken 4">
              <a:extLst>
                <a:ext uri="{FF2B5EF4-FFF2-40B4-BE49-F238E27FC236}">
                  <a16:creationId xmlns:a16="http://schemas.microsoft.com/office/drawing/2014/main" id="{A3B2AC31-AE05-4B37-9FBD-32AF1237E3B8}"/>
                </a:ext>
              </a:extLst>
            </p:cNvPr>
            <p:cNvSpPr txBox="1"/>
            <p:nvPr/>
          </p:nvSpPr>
          <p:spPr>
            <a:xfrm>
              <a:off x="3163" y="854810"/>
              <a:ext cx="967707" cy="94872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300" kern="1200" dirty="0" err="1"/>
                <a:t>rim</a:t>
              </a:r>
              <a:r>
                <a:rPr lang="de-DE" sz="1300" kern="1200" dirty="0"/>
                <a:t> </a:t>
              </a:r>
              <a:r>
                <a:rPr lang="de-DE" sz="1300" kern="1200" dirty="0" err="1"/>
                <a:t>set</a:t>
              </a:r>
              <a:r>
                <a:rPr lang="de-DE" sz="1300" kern="1200" dirty="0"/>
                <a:t> / </a:t>
              </a:r>
              <a:r>
                <a:rPr lang="de-DE" sz="1300" kern="1200" dirty="0" err="1"/>
                <a:t>clamping</a:t>
              </a:r>
              <a:r>
                <a:rPr lang="de-DE" sz="1300" kern="1200" dirty="0"/>
                <a:t> </a:t>
              </a:r>
              <a:r>
                <a:rPr lang="de-DE" sz="1300" kern="1200" dirty="0" err="1"/>
                <a:t>collet</a:t>
              </a:r>
              <a:r>
                <a:rPr lang="de-DE" sz="1300" kern="1200" dirty="0"/>
                <a:t> </a:t>
              </a:r>
              <a:r>
                <a:rPr lang="de-DE" sz="1300" kern="1200" dirty="0" err="1"/>
                <a:t>storage</a:t>
              </a:r>
              <a:endParaRPr lang="de-DE" sz="1300" kern="1200" dirty="0"/>
            </a:p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300" dirty="0" err="1"/>
                <a:t>optionally</a:t>
              </a:r>
              <a:r>
                <a:rPr lang="de-DE" sz="1300" dirty="0"/>
                <a:t>: </a:t>
              </a:r>
              <a:r>
                <a:rPr lang="de-DE" sz="1300" dirty="0" err="1"/>
                <a:t>cleaning</a:t>
              </a:r>
              <a:r>
                <a:rPr lang="de-DE" sz="1300" dirty="0"/>
                <a:t> </a:t>
              </a:r>
              <a:r>
                <a:rPr lang="de-DE" sz="1300" dirty="0" err="1"/>
                <a:t>station</a:t>
              </a:r>
              <a:endParaRPr lang="de-DE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34645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TUGB Revolution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059582"/>
            <a:ext cx="8352928" cy="43204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Revolutionary</a:t>
            </a:r>
            <a:r>
              <a:rPr lang="en-US" dirty="0"/>
              <a:t> UGB inspection line</a:t>
            </a:r>
            <a:r>
              <a:rPr lang="de-DE" dirty="0"/>
              <a:t>: </a:t>
            </a:r>
            <a:r>
              <a:rPr lang="de-DE" dirty="0" err="1"/>
              <a:t>optimized</a:t>
            </a:r>
            <a:r>
              <a:rPr lang="de-DE" dirty="0"/>
              <a:t> </a:t>
            </a:r>
            <a:r>
              <a:rPr lang="de-DE" dirty="0" err="1"/>
              <a:t>circular</a:t>
            </a:r>
            <a:r>
              <a:rPr lang="de-DE" dirty="0"/>
              <a:t> </a:t>
            </a:r>
            <a:r>
              <a:rPr lang="de-DE" dirty="0" err="1"/>
              <a:t>layout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5144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788DDB43-E097-4F6C-9864-08C7CE9F53E2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87444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6B4FB927-2D67-44E6-91AA-C2779E02C727}" type="datetimeFigureOut">
              <a:rPr lang="de-DE" smtClean="0"/>
              <a:pPr/>
              <a:t>03.03.2025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640" y="4767263"/>
            <a:ext cx="684076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r>
              <a:rPr lang="de-DE"/>
              <a:t>© Siegmar Ahlvers</a:t>
            </a: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155899545"/>
              </p:ext>
            </p:extLst>
          </p:nvPr>
        </p:nvGraphicFramePr>
        <p:xfrm>
          <a:off x="696118" y="1131590"/>
          <a:ext cx="7488832" cy="333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feld 8"/>
          <p:cNvSpPr txBox="1"/>
          <p:nvPr/>
        </p:nvSpPr>
        <p:spPr>
          <a:xfrm rot="4381645">
            <a:off x="1293411" y="3306145"/>
            <a:ext cx="2535539" cy="276999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Source Sans Pro" panose="020B0503030403020204" pitchFamily="34" charset="0"/>
              </a:rPr>
              <a:t>Return </a:t>
            </a:r>
            <a:r>
              <a:rPr lang="de-DE" sz="1200" dirty="0" err="1">
                <a:latin typeface="Source Sans Pro" panose="020B0503030403020204" pitchFamily="34" charset="0"/>
              </a:rPr>
              <a:t>of</a:t>
            </a:r>
            <a:r>
              <a:rPr lang="de-DE" sz="1200" dirty="0">
                <a:latin typeface="Source Sans Pro" panose="020B0503030403020204" pitchFamily="34" charset="0"/>
              </a:rPr>
              <a:t> </a:t>
            </a:r>
            <a:r>
              <a:rPr lang="de-DE" sz="1200" dirty="0" err="1">
                <a:latin typeface="Source Sans Pro" panose="020B0503030403020204" pitchFamily="34" charset="0"/>
              </a:rPr>
              <a:t>test</a:t>
            </a:r>
            <a:r>
              <a:rPr lang="de-DE" sz="1200" dirty="0">
                <a:latin typeface="Source Sans Pro" panose="020B0503030403020204" pitchFamily="34" charset="0"/>
              </a:rPr>
              <a:t> </a:t>
            </a:r>
            <a:r>
              <a:rPr lang="de-DE" sz="1200" dirty="0" err="1">
                <a:latin typeface="Source Sans Pro" panose="020B0503030403020204" pitchFamily="34" charset="0"/>
              </a:rPr>
              <a:t>wheel</a:t>
            </a:r>
            <a:r>
              <a:rPr lang="de-DE" sz="1200" dirty="0">
                <a:latin typeface="Source Sans Pro" panose="020B0503030403020204" pitchFamily="34" charset="0"/>
              </a:rPr>
              <a:t> </a:t>
            </a:r>
            <a:r>
              <a:rPr lang="de-DE" sz="1200" dirty="0" err="1">
                <a:latin typeface="Source Sans Pro" panose="020B0503030403020204" pitchFamily="34" charset="0"/>
              </a:rPr>
              <a:t>set</a:t>
            </a:r>
            <a:r>
              <a:rPr lang="de-DE" sz="1200" dirty="0">
                <a:latin typeface="Source Sans Pro" panose="020B0503030403020204" pitchFamily="34" charset="0"/>
              </a:rPr>
              <a:t> </a:t>
            </a:r>
            <a:r>
              <a:rPr lang="de-DE" sz="1200" dirty="0" err="1">
                <a:latin typeface="Source Sans Pro" panose="020B0503030403020204" pitchFamily="34" charset="0"/>
              </a:rPr>
              <a:t>to</a:t>
            </a:r>
            <a:r>
              <a:rPr lang="de-DE" sz="1200" dirty="0">
                <a:latin typeface="Source Sans Pro" panose="020B0503030403020204" pitchFamily="34" charset="0"/>
              </a:rPr>
              <a:t> </a:t>
            </a:r>
            <a:r>
              <a:rPr lang="de-DE" sz="1200" dirty="0" err="1">
                <a:latin typeface="Source Sans Pro" panose="020B0503030403020204" pitchFamily="34" charset="0"/>
              </a:rPr>
              <a:t>storage</a:t>
            </a:r>
            <a:endParaRPr lang="de-DE" sz="1200" dirty="0">
              <a:latin typeface="Source Sans Pro" panose="020B0503030403020204" pitchFamily="34" charset="0"/>
            </a:endParaRPr>
          </a:p>
        </p:txBody>
      </p:sp>
      <p:sp>
        <p:nvSpPr>
          <p:cNvPr id="8" name="Pfeil nach unten 7"/>
          <p:cNvSpPr/>
          <p:nvPr/>
        </p:nvSpPr>
        <p:spPr>
          <a:xfrm rot="9774168">
            <a:off x="2293678" y="1887136"/>
            <a:ext cx="463220" cy="1995650"/>
          </a:xfrm>
          <a:prstGeom prst="downArrow">
            <a:avLst>
              <a:gd name="adj1" fmla="val 12207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421" y="1440044"/>
            <a:ext cx="434895" cy="42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737" y="1631647"/>
            <a:ext cx="572842" cy="70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92204"/>
            <a:ext cx="585427" cy="71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Ellipse 13"/>
          <p:cNvSpPr/>
          <p:nvPr/>
        </p:nvSpPr>
        <p:spPr>
          <a:xfrm>
            <a:off x="3695023" y="4296260"/>
            <a:ext cx="89570" cy="901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Source Sans Pro" panose="020B0503030403020204" pitchFamily="34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111" y="4283498"/>
            <a:ext cx="630562" cy="4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Ellipse 15"/>
          <p:cNvSpPr/>
          <p:nvPr/>
        </p:nvSpPr>
        <p:spPr>
          <a:xfrm>
            <a:off x="1564280" y="4476474"/>
            <a:ext cx="91822" cy="11506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Source Sans Pro" panose="020B0503030403020204" pitchFamily="34" charset="0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80036"/>
            <a:ext cx="630562" cy="4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89744"/>
            <a:ext cx="549877" cy="39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49375"/>
            <a:ext cx="549877" cy="39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241598"/>
            <a:ext cx="549877" cy="39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34368"/>
            <a:ext cx="549877" cy="39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Ellipse 21"/>
          <p:cNvSpPr/>
          <p:nvPr/>
        </p:nvSpPr>
        <p:spPr>
          <a:xfrm>
            <a:off x="5673745" y="3831218"/>
            <a:ext cx="89570" cy="901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Source Sans Pro" panose="020B0503030403020204" pitchFamily="34" charset="0"/>
            </a:endParaRP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8"/>
          <a:stretch/>
        </p:blipFill>
        <p:spPr>
          <a:xfrm>
            <a:off x="3349127" y="1412243"/>
            <a:ext cx="1456359" cy="1735586"/>
          </a:xfrm>
          <a:prstGeom prst="rect">
            <a:avLst/>
          </a:prstGeom>
        </p:spPr>
      </p:pic>
      <p:sp>
        <p:nvSpPr>
          <p:cNvPr id="10" name="Pfeil nach unten 7">
            <a:extLst>
              <a:ext uri="{FF2B5EF4-FFF2-40B4-BE49-F238E27FC236}">
                <a16:creationId xmlns:a16="http://schemas.microsoft.com/office/drawing/2014/main" id="{02E8E19D-889C-C8F1-8998-C80530C675AB}"/>
              </a:ext>
            </a:extLst>
          </p:cNvPr>
          <p:cNvSpPr/>
          <p:nvPr/>
        </p:nvSpPr>
        <p:spPr>
          <a:xfrm rot="20925136">
            <a:off x="793586" y="3790562"/>
            <a:ext cx="372509" cy="988648"/>
          </a:xfrm>
          <a:prstGeom prst="downArrow">
            <a:avLst>
              <a:gd name="adj1" fmla="val 44072"/>
              <a:gd name="adj2" fmla="val 474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Source Sans Pro" panose="020B0503030403020204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F9FBA3F-FC0E-DADF-6F96-4F714F04739A}"/>
              </a:ext>
            </a:extLst>
          </p:cNvPr>
          <p:cNvSpPr txBox="1"/>
          <p:nvPr/>
        </p:nvSpPr>
        <p:spPr>
          <a:xfrm rot="4734299">
            <a:off x="526965" y="4154163"/>
            <a:ext cx="931190" cy="276999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95000"/>
                  </a:schemeClr>
                </a:solidFill>
                <a:latin typeface="Source Sans Pro" panose="020B0503030403020204" pitchFamily="34" charset="0"/>
              </a:rPr>
              <a:t>Feed out</a:t>
            </a:r>
          </a:p>
        </p:txBody>
      </p:sp>
      <p:sp>
        <p:nvSpPr>
          <p:cNvPr id="25" name="Pfeil nach unten 7">
            <a:extLst>
              <a:ext uri="{FF2B5EF4-FFF2-40B4-BE49-F238E27FC236}">
                <a16:creationId xmlns:a16="http://schemas.microsoft.com/office/drawing/2014/main" id="{2C681020-8F9C-44F0-61BA-D6CDAF746509}"/>
              </a:ext>
            </a:extLst>
          </p:cNvPr>
          <p:cNvSpPr/>
          <p:nvPr/>
        </p:nvSpPr>
        <p:spPr>
          <a:xfrm rot="20925136">
            <a:off x="354911" y="1698126"/>
            <a:ext cx="372509" cy="1059413"/>
          </a:xfrm>
          <a:prstGeom prst="downArrow">
            <a:avLst>
              <a:gd name="adj1" fmla="val 44072"/>
              <a:gd name="adj2" fmla="val 474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Source Sans Pro" panose="020B0503030403020204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14164CF-48C0-44E9-E6C8-55CF222471A4}"/>
              </a:ext>
            </a:extLst>
          </p:cNvPr>
          <p:cNvSpPr txBox="1"/>
          <p:nvPr/>
        </p:nvSpPr>
        <p:spPr>
          <a:xfrm rot="4734299">
            <a:off x="81389" y="2062407"/>
            <a:ext cx="931190" cy="276999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95000"/>
                  </a:schemeClr>
                </a:solidFill>
                <a:latin typeface="Source Sans Pro" panose="020B0503030403020204" pitchFamily="34" charset="0"/>
              </a:rPr>
              <a:t>Feed in</a:t>
            </a:r>
          </a:p>
        </p:txBody>
      </p:sp>
    </p:spTree>
    <p:extLst>
      <p:ext uri="{BB962C8B-B14F-4D97-AF65-F5344CB8AC3E}">
        <p14:creationId xmlns:p14="http://schemas.microsoft.com/office/powerpoint/2010/main" val="2385811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TUGB Revolution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059582"/>
            <a:ext cx="8352928" cy="432048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Conventional UGB test line for tires</a:t>
            </a:r>
            <a:r>
              <a:rPr lang="de-DE" b="1" dirty="0">
                <a:solidFill>
                  <a:srgbClr val="FF0000"/>
                </a:solidFill>
              </a:rPr>
              <a:t>: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steps</a:t>
            </a:r>
            <a:r>
              <a:rPr lang="de-DE" dirty="0"/>
              <a:t> </a:t>
            </a:r>
            <a:r>
              <a:rPr lang="de-DE" dirty="0" err="1"/>
              <a:t>measuring</a:t>
            </a:r>
            <a:r>
              <a:rPr lang="de-DE" dirty="0"/>
              <a:t> </a:t>
            </a:r>
            <a:r>
              <a:rPr lang="de-DE" dirty="0" err="1"/>
              <a:t>station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5144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788DDB43-E097-4F6C-9864-08C7CE9F53E2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87444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6B4FB927-2D67-44E6-91AA-C2779E02C727}" type="datetimeFigureOut">
              <a:rPr lang="de-DE" smtClean="0"/>
              <a:pPr/>
              <a:t>03.03.2025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640" y="4767263"/>
            <a:ext cx="684076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r>
              <a:rPr lang="de-DE"/>
              <a:t>© Siegmar Ahlvers</a:t>
            </a:r>
          </a:p>
        </p:txBody>
      </p:sp>
      <p:sp>
        <p:nvSpPr>
          <p:cNvPr id="8" name="Rechteck 7"/>
          <p:cNvSpPr/>
          <p:nvPr/>
        </p:nvSpPr>
        <p:spPr>
          <a:xfrm>
            <a:off x="1043608" y="1491630"/>
            <a:ext cx="381642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err="1">
                <a:latin typeface="Source Sans Pro" panose="020B0503030403020204" pitchFamily="34" charset="0"/>
              </a:rPr>
              <a:t>Measuring</a:t>
            </a:r>
            <a:r>
              <a:rPr lang="de-DE" sz="1600" b="1" dirty="0">
                <a:latin typeface="Source Sans Pro" panose="020B0503030403020204" pitchFamily="34" charset="0"/>
              </a:rPr>
              <a:t> </a:t>
            </a:r>
            <a:r>
              <a:rPr lang="de-DE" sz="1600" b="1" dirty="0" err="1">
                <a:latin typeface="Source Sans Pro" panose="020B0503030403020204" pitchFamily="34" charset="0"/>
              </a:rPr>
              <a:t>station</a:t>
            </a:r>
            <a:r>
              <a:rPr lang="de-DE" sz="1600" b="1" dirty="0">
                <a:latin typeface="Source Sans Pro" panose="020B0503030403020204" pitchFamily="34" charset="0"/>
              </a:rPr>
              <a:t> TU / TG</a:t>
            </a:r>
          </a:p>
          <a:p>
            <a:pPr marL="342900" indent="-342900">
              <a:buFont typeface="+mj-lt"/>
              <a:buAutoNum type="arabicParenBoth"/>
            </a:pPr>
            <a:r>
              <a:rPr lang="en-US" sz="1600" dirty="0">
                <a:latin typeface="Source Sans Pro" panose="020B0503030403020204" pitchFamily="34" charset="0"/>
              </a:rPr>
              <a:t>Set the rim width when changing the article</a:t>
            </a:r>
          </a:p>
          <a:p>
            <a:pPr marL="342900" indent="-342900">
              <a:buFont typeface="+mj-lt"/>
              <a:buAutoNum type="arabicParenBoth"/>
            </a:pPr>
            <a:r>
              <a:rPr lang="en-US" sz="1600" dirty="0">
                <a:latin typeface="Source Sans Pro" panose="020B0503030403020204" pitchFamily="34" charset="0"/>
              </a:rPr>
              <a:t>Center the tires in the conveying direction</a:t>
            </a:r>
          </a:p>
          <a:p>
            <a:pPr marL="342900" indent="-342900">
              <a:buFont typeface="+mj-lt"/>
              <a:buAutoNum type="arabicParenBoth"/>
            </a:pPr>
            <a:r>
              <a:rPr lang="en-US" sz="1600" dirty="0">
                <a:latin typeface="Source Sans Pro" panose="020B0503030403020204" pitchFamily="34" charset="0"/>
              </a:rPr>
              <a:t>Place the tire on the lower rim</a:t>
            </a:r>
          </a:p>
          <a:p>
            <a:pPr marL="342900" indent="-342900">
              <a:buFont typeface="+mj-lt"/>
              <a:buAutoNum type="arabicParenBoth"/>
            </a:pPr>
            <a:r>
              <a:rPr lang="en-US" sz="1600" dirty="0">
                <a:latin typeface="Source Sans Pro" panose="020B0503030403020204" pitchFamily="34" charset="0"/>
              </a:rPr>
              <a:t>Feed in the upper rim</a:t>
            </a:r>
          </a:p>
          <a:p>
            <a:pPr marL="342900" indent="-342900">
              <a:buFont typeface="+mj-lt"/>
              <a:buAutoNum type="arabicParenBoth"/>
            </a:pPr>
            <a:r>
              <a:rPr lang="en-US" sz="1600" dirty="0">
                <a:latin typeface="Source Sans Pro" panose="020B0503030403020204" pitchFamily="34" charset="0"/>
              </a:rPr>
              <a:t>Lock the rims</a:t>
            </a:r>
          </a:p>
          <a:p>
            <a:pPr marL="342900" indent="-342900">
              <a:buFont typeface="+mj-lt"/>
              <a:buAutoNum type="arabicParenBoth"/>
            </a:pPr>
            <a:r>
              <a:rPr lang="en-US" sz="1600" dirty="0">
                <a:latin typeface="Source Sans Pro" panose="020B0503030403020204" pitchFamily="34" charset="0"/>
              </a:rPr>
              <a:t>Tighten tires with setting pressure</a:t>
            </a:r>
          </a:p>
          <a:p>
            <a:pPr marL="342900" indent="-342900">
              <a:buFont typeface="+mj-lt"/>
              <a:buAutoNum type="arabicParenBoth"/>
            </a:pPr>
            <a:r>
              <a:rPr lang="en-US" sz="1600" dirty="0">
                <a:latin typeface="Source Sans Pro" panose="020B0503030403020204" pitchFamily="34" charset="0"/>
              </a:rPr>
              <a:t>If necessary, adjust the rim width for soft tires</a:t>
            </a:r>
          </a:p>
          <a:p>
            <a:pPr marL="342900" indent="-342900">
              <a:buFont typeface="+mj-lt"/>
              <a:buAutoNum type="arabicParenBoth"/>
            </a:pPr>
            <a:r>
              <a:rPr lang="en-US" sz="1600" dirty="0">
                <a:latin typeface="Source Sans Pro" panose="020B0503030403020204" pitchFamily="34" charset="0"/>
              </a:rPr>
              <a:t>Apply test pressure TU</a:t>
            </a:r>
          </a:p>
          <a:p>
            <a:pPr marL="342900" indent="-342900">
              <a:buFont typeface="+mj-lt"/>
              <a:buAutoNum type="arabicParenBoth"/>
            </a:pPr>
            <a:r>
              <a:rPr lang="en-US" sz="1600" dirty="0">
                <a:latin typeface="Source Sans Pro" panose="020B0503030403020204" pitchFamily="34" charset="0"/>
              </a:rPr>
              <a:t>Bring tires up to speed</a:t>
            </a:r>
            <a:endParaRPr lang="de-DE" sz="1600" dirty="0">
              <a:latin typeface="Source Sans Pro" panose="020B0503030403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004048" y="1783220"/>
            <a:ext cx="4139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arenBoth" startAt="10"/>
            </a:pPr>
            <a:r>
              <a:rPr lang="en-US" sz="1600" dirty="0">
                <a:solidFill>
                  <a:prstClr val="black"/>
                </a:solidFill>
                <a:latin typeface="Source Sans Pro" panose="020B0503030403020204" pitchFamily="34" charset="0"/>
              </a:rPr>
              <a:t>TU measurement including change of direction of rotation with 2 directions</a:t>
            </a:r>
          </a:p>
          <a:p>
            <a:pPr marL="342900" lvl="0" indent="-342900">
              <a:buFont typeface="+mj-lt"/>
              <a:buAutoNum type="arabicParenBoth" startAt="10"/>
            </a:pPr>
            <a:r>
              <a:rPr lang="en-US" sz="1600" dirty="0">
                <a:solidFill>
                  <a:prstClr val="black"/>
                </a:solidFill>
                <a:latin typeface="Source Sans Pro" panose="020B0503030403020204" pitchFamily="34" charset="0"/>
              </a:rPr>
              <a:t>Test pressure TG</a:t>
            </a:r>
          </a:p>
          <a:p>
            <a:pPr marL="342900" lvl="0" indent="-342900">
              <a:buFont typeface="+mj-lt"/>
              <a:buAutoNum type="arabicParenBoth" startAt="10"/>
            </a:pPr>
            <a:r>
              <a:rPr lang="en-US" sz="1600" dirty="0">
                <a:solidFill>
                  <a:prstClr val="black"/>
                </a:solidFill>
                <a:latin typeface="Source Sans Pro" panose="020B0503030403020204" pitchFamily="34" charset="0"/>
              </a:rPr>
              <a:t>TG measurement</a:t>
            </a:r>
          </a:p>
          <a:p>
            <a:pPr marL="342900" lvl="0" indent="-342900">
              <a:buFont typeface="+mj-lt"/>
              <a:buAutoNum type="arabicParenBoth" startAt="10"/>
            </a:pPr>
            <a:r>
              <a:rPr lang="en-US" sz="1600" dirty="0">
                <a:solidFill>
                  <a:prstClr val="black"/>
                </a:solidFill>
                <a:latin typeface="Source Sans Pro" panose="020B0503030403020204" pitchFamily="34" charset="0"/>
              </a:rPr>
              <a:t>Optionally: rotate tire to marking angle</a:t>
            </a:r>
          </a:p>
          <a:p>
            <a:pPr marL="342900" lvl="0" indent="-342900">
              <a:buFont typeface="+mj-lt"/>
              <a:buAutoNum type="arabicParenBoth" startAt="10"/>
            </a:pPr>
            <a:r>
              <a:rPr lang="en-US" sz="1600" dirty="0">
                <a:solidFill>
                  <a:prstClr val="black"/>
                </a:solidFill>
                <a:latin typeface="Source Sans Pro" panose="020B0503030403020204" pitchFamily="34" charset="0"/>
              </a:rPr>
              <a:t>Deflate tire</a:t>
            </a:r>
          </a:p>
          <a:p>
            <a:pPr marL="342900" lvl="0" indent="-342900">
              <a:buFont typeface="+mj-lt"/>
              <a:buAutoNum type="arabicParenBoth" startAt="10"/>
            </a:pPr>
            <a:r>
              <a:rPr lang="en-US" sz="1600" dirty="0">
                <a:solidFill>
                  <a:prstClr val="black"/>
                </a:solidFill>
                <a:latin typeface="Source Sans Pro" panose="020B0503030403020204" pitchFamily="34" charset="0"/>
              </a:rPr>
              <a:t>Unlock the rims</a:t>
            </a:r>
          </a:p>
          <a:p>
            <a:pPr marL="342900" lvl="0" indent="-342900">
              <a:buFont typeface="+mj-lt"/>
              <a:buAutoNum type="arabicParenBoth" startAt="10"/>
            </a:pPr>
            <a:r>
              <a:rPr lang="en-US" sz="1600" dirty="0">
                <a:solidFill>
                  <a:prstClr val="black"/>
                </a:solidFill>
                <a:latin typeface="Source Sans Pro" panose="020B0503030403020204" pitchFamily="34" charset="0"/>
              </a:rPr>
              <a:t>Strip off tire</a:t>
            </a:r>
          </a:p>
          <a:p>
            <a:pPr marL="342900" lvl="0" indent="-342900">
              <a:buFont typeface="+mj-lt"/>
              <a:buAutoNum type="arabicParenBoth" startAt="10"/>
            </a:pPr>
            <a:r>
              <a:rPr lang="en-US" sz="1600" dirty="0">
                <a:solidFill>
                  <a:prstClr val="black"/>
                </a:solidFill>
                <a:latin typeface="Source Sans Pro" panose="020B0503030403020204" pitchFamily="34" charset="0"/>
              </a:rPr>
              <a:t>Move the lifting table to the transport level</a:t>
            </a:r>
          </a:p>
          <a:p>
            <a:pPr marL="342900" indent="-342900">
              <a:buFont typeface="+mj-lt"/>
              <a:buAutoNum type="arabicParenBoth" startAt="10"/>
            </a:pPr>
            <a:r>
              <a:rPr lang="en-US" sz="1600" dirty="0">
                <a:solidFill>
                  <a:prstClr val="black"/>
                </a:solidFill>
                <a:latin typeface="Source Sans Pro" panose="020B0503030403020204" pitchFamily="34" charset="0"/>
              </a:rPr>
              <a:t>Feed out tire</a:t>
            </a:r>
            <a:endParaRPr lang="de-DE" sz="2000" dirty="0">
              <a:solidFill>
                <a:prstClr val="black"/>
              </a:solidFill>
              <a:latin typeface="Source Sans Pro" panose="020B0503030403020204" pitchFamily="34" charset="0"/>
            </a:endParaRPr>
          </a:p>
          <a:p>
            <a:pPr marL="342900" indent="-342900">
              <a:buFont typeface="+mj-lt"/>
              <a:buAutoNum type="arabicParenBoth" startAt="10"/>
            </a:pPr>
            <a:r>
              <a:rPr lang="de-DE" sz="1600" dirty="0" err="1">
                <a:solidFill>
                  <a:prstClr val="black"/>
                </a:solidFill>
                <a:latin typeface="Source Sans Pro" panose="020B0503030403020204" pitchFamily="34" charset="0"/>
              </a:rPr>
              <a:t>Optionally</a:t>
            </a:r>
            <a:r>
              <a:rPr lang="de-DE" sz="1600" dirty="0">
                <a:solidFill>
                  <a:prstClr val="black"/>
                </a:solidFill>
                <a:latin typeface="Source Sans Pro" panose="020B0503030403020204" pitchFamily="34" charset="0"/>
              </a:rPr>
              <a:t>: TB </a:t>
            </a:r>
            <a:r>
              <a:rPr lang="de-DE" sz="1600" dirty="0" err="1">
                <a:solidFill>
                  <a:prstClr val="black"/>
                </a:solidFill>
                <a:latin typeface="Source Sans Pro" panose="020B0503030403020204" pitchFamily="34" charset="0"/>
              </a:rPr>
              <a:t>measurement</a:t>
            </a:r>
            <a:r>
              <a:rPr lang="de-DE" sz="1600" dirty="0">
                <a:solidFill>
                  <a:prstClr val="black"/>
                </a:solidFill>
                <a:latin typeface="Source Sans Pro" panose="020B0503030403020204" pitchFamily="34" charset="0"/>
              </a:rPr>
              <a:t> in </a:t>
            </a:r>
            <a:r>
              <a:rPr lang="de-DE" sz="1600" dirty="0" err="1">
                <a:solidFill>
                  <a:prstClr val="black"/>
                </a:solidFill>
                <a:latin typeface="Source Sans Pro" panose="020B0503030403020204" pitchFamily="34" charset="0"/>
              </a:rPr>
              <a:t>the</a:t>
            </a:r>
            <a:r>
              <a:rPr lang="de-DE" sz="1600" dirty="0">
                <a:solidFill>
                  <a:prstClr val="black"/>
                </a:solidFill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solidFill>
                  <a:prstClr val="black"/>
                </a:solidFill>
                <a:latin typeface="Source Sans Pro" panose="020B0503030403020204" pitchFamily="34" charset="0"/>
              </a:rPr>
              <a:t>next</a:t>
            </a:r>
            <a:r>
              <a:rPr lang="de-DE" sz="1600" dirty="0">
                <a:solidFill>
                  <a:prstClr val="black"/>
                </a:solidFill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solidFill>
                  <a:prstClr val="black"/>
                </a:solidFill>
                <a:latin typeface="Source Sans Pro" panose="020B0503030403020204" pitchFamily="34" charset="0"/>
              </a:rPr>
              <a:t>station</a:t>
            </a:r>
            <a:r>
              <a:rPr lang="de-DE" sz="1600" dirty="0">
                <a:solidFill>
                  <a:prstClr val="black"/>
                </a:solidFill>
                <a:latin typeface="Source Sans Pro" panose="020B0503030403020204" pitchFamily="34" charset="0"/>
              </a:rPr>
              <a:t>, </a:t>
            </a:r>
            <a:r>
              <a:rPr lang="de-DE" sz="1600" dirty="0" err="1">
                <a:solidFill>
                  <a:prstClr val="black"/>
                </a:solidFill>
                <a:latin typeface="Source Sans Pro" panose="020B0503030403020204" pitchFamily="34" charset="0"/>
              </a:rPr>
              <a:t>repeat</a:t>
            </a:r>
            <a:r>
              <a:rPr lang="de-DE" sz="1600" dirty="0">
                <a:solidFill>
                  <a:prstClr val="black"/>
                </a:solidFill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solidFill>
                  <a:prstClr val="black"/>
                </a:solidFill>
                <a:latin typeface="Source Sans Pro" panose="020B0503030403020204" pitchFamily="34" charset="0"/>
              </a:rPr>
              <a:t>steps</a:t>
            </a:r>
            <a:r>
              <a:rPr lang="de-DE" sz="1600" dirty="0">
                <a:solidFill>
                  <a:prstClr val="black"/>
                </a:solidFill>
                <a:latin typeface="Source Sans Pro" panose="020B0503030403020204" pitchFamily="34" charset="0"/>
              </a:rPr>
              <a:t> 1 </a:t>
            </a:r>
            <a:r>
              <a:rPr lang="de-DE" sz="1600" dirty="0" err="1">
                <a:solidFill>
                  <a:prstClr val="black"/>
                </a:solidFill>
                <a:latin typeface="Source Sans Pro" panose="020B0503030403020204" pitchFamily="34" charset="0"/>
              </a:rPr>
              <a:t>to</a:t>
            </a:r>
            <a:r>
              <a:rPr lang="de-DE" sz="1600" dirty="0">
                <a:solidFill>
                  <a:prstClr val="black"/>
                </a:solidFill>
                <a:latin typeface="Source Sans Pro" panose="020B0503030403020204" pitchFamily="34" charset="0"/>
              </a:rPr>
              <a:t> 7 etc.</a:t>
            </a:r>
            <a:endParaRPr lang="de-DE" sz="2000" dirty="0">
              <a:solidFill>
                <a:prstClr val="black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A463BE-32AE-AAF4-47D0-292C6E2E7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3" y="1635646"/>
            <a:ext cx="96846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14826F0-DD4F-139E-94E1-B72B421F66A3}"/>
              </a:ext>
            </a:extLst>
          </p:cNvPr>
          <p:cNvSpPr txBox="1"/>
          <p:nvPr/>
        </p:nvSpPr>
        <p:spPr>
          <a:xfrm>
            <a:off x="2555776" y="1395546"/>
            <a:ext cx="6336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b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TU</a:t>
            </a:r>
            <a:r>
              <a:rPr lang="de-DE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@2Bar </a:t>
            </a:r>
            <a:r>
              <a:rPr lang="de-DE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cw</a:t>
            </a:r>
            <a:r>
              <a:rPr lang="de-DE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/</a:t>
            </a:r>
            <a:r>
              <a:rPr lang="de-DE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ccw</a:t>
            </a:r>
            <a:r>
              <a:rPr lang="de-DE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18s </a:t>
            </a:r>
            <a:r>
              <a:rPr lang="de-DE" b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+TG</a:t>
            </a:r>
            <a:r>
              <a:rPr lang="de-DE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@4Bar 4s:</a:t>
            </a:r>
            <a:r>
              <a:rPr lang="de-DE" b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D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22s </a:t>
            </a:r>
            <a:r>
              <a:rPr lang="de-DE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cycle</a:t>
            </a:r>
            <a:r>
              <a:rPr lang="de-D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 time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769524A-A43E-3F86-8F7C-62A449B6EE74}"/>
              </a:ext>
            </a:extLst>
          </p:cNvPr>
          <p:cNvSpPr txBox="1"/>
          <p:nvPr/>
        </p:nvSpPr>
        <p:spPr>
          <a:xfrm rot="21277803">
            <a:off x="5606069" y="634725"/>
            <a:ext cx="3528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Typical</a:t>
            </a:r>
            <a:r>
              <a:rPr lang="de-D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DE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market</a:t>
            </a:r>
            <a:r>
              <a:rPr lang="de-D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DE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leader</a:t>
            </a:r>
            <a:r>
              <a:rPr lang="de-D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DE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machine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4120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Diagram group">
            <a:extLst>
              <a:ext uri="{FF2B5EF4-FFF2-40B4-BE49-F238E27FC236}">
                <a16:creationId xmlns:a16="http://schemas.microsoft.com/office/drawing/2014/main" id="{0D53897B-2E3F-09BE-F7BE-9EACF7F55D2E}"/>
              </a:ext>
            </a:extLst>
          </p:cNvPr>
          <p:cNvGrpSpPr/>
          <p:nvPr/>
        </p:nvGrpSpPr>
        <p:grpSpPr>
          <a:xfrm>
            <a:off x="107504" y="1564291"/>
            <a:ext cx="1003581" cy="652682"/>
            <a:chOff x="6046646" y="517758"/>
            <a:chExt cx="1438894" cy="86333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48448BC0-0877-A360-71A2-E3B423B975C1}"/>
                </a:ext>
              </a:extLst>
            </p:cNvPr>
            <p:cNvGrpSpPr/>
            <p:nvPr/>
          </p:nvGrpSpPr>
          <p:grpSpPr>
            <a:xfrm>
              <a:off x="6046646" y="517758"/>
              <a:ext cx="1438894" cy="863336"/>
              <a:chOff x="6046646" y="517758"/>
              <a:chExt cx="1438894" cy="863336"/>
            </a:xfrm>
          </p:grpSpPr>
          <p:sp>
            <p:nvSpPr>
              <p:cNvPr id="19" name="Rechteck: abgerundete Ecken 18">
                <a:extLst>
                  <a:ext uri="{FF2B5EF4-FFF2-40B4-BE49-F238E27FC236}">
                    <a16:creationId xmlns:a16="http://schemas.microsoft.com/office/drawing/2014/main" id="{6ED8D555-22C6-EFB6-D190-AA971C9CBB6F}"/>
                  </a:ext>
                </a:extLst>
              </p:cNvPr>
              <p:cNvSpPr/>
              <p:nvPr/>
            </p:nvSpPr>
            <p:spPr>
              <a:xfrm>
                <a:off x="6046646" y="517758"/>
                <a:ext cx="1438894" cy="86333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4257376"/>
                  <a:satOff val="17062"/>
                  <a:lumOff val="3698"/>
                  <a:alphaOff val="0"/>
                </a:schemeClr>
              </a:fillRef>
              <a:effectRef idx="2">
                <a:schemeClr val="accent5">
                  <a:hueOff val="-4257376"/>
                  <a:satOff val="17062"/>
                  <a:lumOff val="369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Rechteck: abgerundete Ecken 4">
                <a:extLst>
                  <a:ext uri="{FF2B5EF4-FFF2-40B4-BE49-F238E27FC236}">
                    <a16:creationId xmlns:a16="http://schemas.microsoft.com/office/drawing/2014/main" id="{BB0B0749-BA36-E9F0-A186-448BD56A64F6}"/>
                  </a:ext>
                </a:extLst>
              </p:cNvPr>
              <p:cNvSpPr txBox="1"/>
              <p:nvPr/>
            </p:nvSpPr>
            <p:spPr>
              <a:xfrm>
                <a:off x="6071932" y="543044"/>
                <a:ext cx="1388322" cy="81276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  <a:sp3d extrusionH="28000" prstMaterial="matte"/>
              </a:bodyPr>
              <a:lstStyle/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de-DE" sz="1900" kern="1200" dirty="0"/>
                  <a:t>TU</a:t>
                </a:r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TUGB Revolution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059582"/>
            <a:ext cx="8352928" cy="432048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Revolutionary UGB test line for tires</a:t>
            </a:r>
            <a:r>
              <a:rPr lang="de-DE" dirty="0"/>
              <a:t>: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steps</a:t>
            </a:r>
            <a:r>
              <a:rPr lang="de-DE" dirty="0"/>
              <a:t> in 2 </a:t>
            </a:r>
            <a:r>
              <a:rPr lang="de-DE" dirty="0" err="1"/>
              <a:t>measuring</a:t>
            </a:r>
            <a:r>
              <a:rPr lang="de-DE" dirty="0"/>
              <a:t> </a:t>
            </a:r>
            <a:r>
              <a:rPr lang="de-DE" dirty="0" err="1"/>
              <a:t>stations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5144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788DDB43-E097-4F6C-9864-08C7CE9F53E2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87444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6B4FB927-2D67-44E6-91AA-C2779E02C727}" type="datetimeFigureOut">
              <a:rPr lang="de-DE" smtClean="0"/>
              <a:pPr/>
              <a:t>03.03.2025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640" y="4767263"/>
            <a:ext cx="684076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r>
              <a:rPr lang="de-DE" dirty="0"/>
              <a:t>© Siegmar Ahlvers</a:t>
            </a:r>
          </a:p>
        </p:txBody>
      </p:sp>
      <p:sp>
        <p:nvSpPr>
          <p:cNvPr id="8" name="Rechteck 7"/>
          <p:cNvSpPr/>
          <p:nvPr/>
        </p:nvSpPr>
        <p:spPr>
          <a:xfrm>
            <a:off x="1043608" y="1491630"/>
            <a:ext cx="4176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err="1">
                <a:latin typeface="Source Sans Pro" panose="020B0503030403020204" pitchFamily="34" charset="0"/>
              </a:rPr>
              <a:t>Measuring</a:t>
            </a:r>
            <a:r>
              <a:rPr lang="de-DE" sz="1400" b="1" dirty="0">
                <a:latin typeface="Source Sans Pro" panose="020B0503030403020204" pitchFamily="34" charset="0"/>
              </a:rPr>
              <a:t> </a:t>
            </a:r>
            <a:r>
              <a:rPr lang="de-DE" sz="1400" b="1" dirty="0" err="1">
                <a:latin typeface="Source Sans Pro" panose="020B0503030403020204" pitchFamily="34" charset="0"/>
              </a:rPr>
              <a:t>station</a:t>
            </a:r>
            <a:r>
              <a:rPr lang="de-DE" sz="1400" b="1" dirty="0">
                <a:latin typeface="Source Sans Pro" panose="020B0503030403020204" pitchFamily="34" charset="0"/>
              </a:rPr>
              <a:t> (1) TU </a:t>
            </a:r>
            <a:r>
              <a:rPr lang="de-DE" sz="1400" b="1" dirty="0" err="1">
                <a:solidFill>
                  <a:srgbClr val="00B050"/>
                </a:solidFill>
                <a:latin typeface="Source Sans Pro" panose="020B0503030403020204" pitchFamily="34" charset="0"/>
              </a:rPr>
              <a:t>cycle</a:t>
            </a:r>
            <a:r>
              <a:rPr lang="de-DE" sz="1400" b="1" dirty="0">
                <a:solidFill>
                  <a:srgbClr val="00B050"/>
                </a:solidFill>
                <a:latin typeface="Source Sans Pro" panose="020B0503030403020204" pitchFamily="34" charset="0"/>
              </a:rPr>
              <a:t> time </a:t>
            </a:r>
            <a:r>
              <a:rPr lang="de-DE" sz="1400" b="1" dirty="0" err="1">
                <a:solidFill>
                  <a:srgbClr val="00B050"/>
                </a:solidFill>
                <a:latin typeface="Source Sans Pro" panose="020B0503030403020204" pitchFamily="34" charset="0"/>
              </a:rPr>
              <a:t>max</a:t>
            </a:r>
            <a:r>
              <a:rPr lang="de-DE" sz="1400" b="1" dirty="0">
                <a:solidFill>
                  <a:srgbClr val="00B050"/>
                </a:solidFill>
                <a:latin typeface="Source Sans Pro" panose="020B0503030403020204" pitchFamily="34" charset="0"/>
              </a:rPr>
              <a:t> 14s</a:t>
            </a:r>
          </a:p>
          <a:p>
            <a:pPr marL="342900" indent="-342900">
              <a:buFont typeface="+mj-lt"/>
              <a:buAutoNum type="arabicParenBoth"/>
            </a:pPr>
            <a:r>
              <a:rPr lang="en-US" sz="1400" dirty="0">
                <a:latin typeface="Source Sans Pro" panose="020B0503030403020204" pitchFamily="34" charset="0"/>
              </a:rPr>
              <a:t>Center the </a:t>
            </a:r>
            <a:r>
              <a:rPr lang="en-US" sz="1400" b="1" dirty="0">
                <a:latin typeface="Source Sans Pro" panose="020B0503030403020204" pitchFamily="34" charset="0"/>
              </a:rPr>
              <a:t>tire test wheel </a:t>
            </a:r>
            <a:r>
              <a:rPr lang="en-US" sz="1400" dirty="0">
                <a:latin typeface="Source Sans Pro" panose="020B0503030403020204" pitchFamily="34" charset="0"/>
              </a:rPr>
              <a:t>in the conveying direction</a:t>
            </a:r>
          </a:p>
          <a:p>
            <a:pPr marL="342900" indent="-342900">
              <a:buFont typeface="+mj-lt"/>
              <a:buAutoNum type="arabicParenBoth"/>
            </a:pPr>
            <a:r>
              <a:rPr lang="en-US" sz="1400" dirty="0">
                <a:latin typeface="Source Sans Pro" panose="020B0503030403020204" pitchFamily="34" charset="0"/>
              </a:rPr>
              <a:t>Clamp the tire test wheel on the TU spindle</a:t>
            </a:r>
          </a:p>
          <a:p>
            <a:pPr marL="342900" indent="-342900">
              <a:buFont typeface="+mj-lt"/>
              <a:buAutoNum type="arabicParenBoth"/>
            </a:pPr>
            <a:r>
              <a:rPr lang="en-US" sz="1400" dirty="0">
                <a:latin typeface="Source Sans Pro" panose="020B0503030403020204" pitchFamily="34" charset="0"/>
              </a:rPr>
              <a:t>Bring tire test wheel up to speed</a:t>
            </a:r>
          </a:p>
          <a:p>
            <a:pPr marL="342900" indent="-342900">
              <a:buFont typeface="+mj-lt"/>
              <a:buAutoNum type="arabicParenBoth"/>
            </a:pPr>
            <a:r>
              <a:rPr lang="en-US" sz="1400" dirty="0">
                <a:solidFill>
                  <a:prstClr val="black"/>
                </a:solidFill>
                <a:latin typeface="Source Sans Pro" panose="020B0503030403020204" pitchFamily="34" charset="0"/>
              </a:rPr>
              <a:t>TU measurement including change of direction of rotation (2 directions)</a:t>
            </a:r>
          </a:p>
          <a:p>
            <a:pPr marL="342900" indent="-342900">
              <a:buFont typeface="+mj-lt"/>
              <a:buAutoNum type="arabicParenBoth"/>
            </a:pPr>
            <a:r>
              <a:rPr lang="de-DE" sz="1400" dirty="0">
                <a:latin typeface="Source Sans Pro" panose="020B0503030403020204" pitchFamily="34" charset="0"/>
              </a:rPr>
              <a:t>Release </a:t>
            </a:r>
            <a:r>
              <a:rPr lang="en-US" sz="1400" dirty="0">
                <a:latin typeface="Source Sans Pro" panose="020B0503030403020204" pitchFamily="34" charset="0"/>
              </a:rPr>
              <a:t>the </a:t>
            </a:r>
            <a:r>
              <a:rPr lang="en-US" sz="1400" b="1" dirty="0">
                <a:latin typeface="Source Sans Pro" panose="020B0503030403020204" pitchFamily="34" charset="0"/>
              </a:rPr>
              <a:t>tire test wheel </a:t>
            </a:r>
            <a:r>
              <a:rPr lang="en-US" sz="1400" dirty="0">
                <a:latin typeface="Source Sans Pro" panose="020B0503030403020204" pitchFamily="34" charset="0"/>
              </a:rPr>
              <a:t>and move it to the next measuring station  (2)</a:t>
            </a:r>
          </a:p>
        </p:txBody>
      </p:sp>
      <p:sp>
        <p:nvSpPr>
          <p:cNvPr id="7" name="Rechteck 6"/>
          <p:cNvSpPr/>
          <p:nvPr/>
        </p:nvSpPr>
        <p:spPr>
          <a:xfrm>
            <a:off x="5069989" y="1534063"/>
            <a:ext cx="392135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err="1">
                <a:latin typeface="Source Sans Pro" panose="020B0503030403020204" pitchFamily="34" charset="0"/>
              </a:rPr>
              <a:t>Measuring</a:t>
            </a:r>
            <a:r>
              <a:rPr lang="de-DE" sz="1400" b="1" dirty="0">
                <a:latin typeface="Source Sans Pro" panose="020B0503030403020204" pitchFamily="34" charset="0"/>
              </a:rPr>
              <a:t> </a:t>
            </a:r>
            <a:r>
              <a:rPr lang="de-DE" sz="1400" b="1" dirty="0" err="1">
                <a:latin typeface="Source Sans Pro" panose="020B0503030403020204" pitchFamily="34" charset="0"/>
              </a:rPr>
              <a:t>station</a:t>
            </a:r>
            <a:r>
              <a:rPr lang="de-DE" sz="1400" b="1" dirty="0">
                <a:latin typeface="Source Sans Pro" panose="020B0503030403020204" pitchFamily="34" charset="0"/>
              </a:rPr>
              <a:t> (2) TB / TG </a:t>
            </a:r>
            <a:r>
              <a:rPr lang="de-DE" sz="1400" b="1" dirty="0" err="1">
                <a:solidFill>
                  <a:srgbClr val="00B050"/>
                </a:solidFill>
                <a:latin typeface="Source Sans Pro" panose="020B0503030403020204" pitchFamily="34" charset="0"/>
              </a:rPr>
              <a:t>cycle</a:t>
            </a:r>
            <a:r>
              <a:rPr lang="de-DE" sz="1400" b="1" dirty="0">
                <a:solidFill>
                  <a:srgbClr val="00B050"/>
                </a:solidFill>
                <a:latin typeface="Source Sans Pro" panose="020B0503030403020204" pitchFamily="34" charset="0"/>
              </a:rPr>
              <a:t> time </a:t>
            </a:r>
            <a:r>
              <a:rPr lang="de-DE" sz="1400" b="1" dirty="0" err="1">
                <a:solidFill>
                  <a:srgbClr val="00B050"/>
                </a:solidFill>
                <a:latin typeface="Source Sans Pro" panose="020B0503030403020204" pitchFamily="34" charset="0"/>
              </a:rPr>
              <a:t>less</a:t>
            </a:r>
            <a:r>
              <a:rPr lang="de-DE" sz="1400" b="1" dirty="0">
                <a:solidFill>
                  <a:srgbClr val="00B050"/>
                </a:solidFill>
                <a:latin typeface="Source Sans Pro" panose="020B0503030403020204" pitchFamily="34" charset="0"/>
              </a:rPr>
              <a:t> 14s</a:t>
            </a:r>
            <a:endParaRPr lang="en-US" sz="1400" dirty="0">
              <a:solidFill>
                <a:prstClr val="black"/>
              </a:solidFill>
              <a:latin typeface="Source Sans Pro" panose="020B0503030403020204" pitchFamily="34" charset="0"/>
            </a:endParaRPr>
          </a:p>
          <a:p>
            <a:pPr marL="342900" indent="-342900">
              <a:buFont typeface="+mj-lt"/>
              <a:buAutoNum type="arabicParenBoth"/>
            </a:pPr>
            <a:r>
              <a:rPr lang="en-US" sz="1400" dirty="0">
                <a:latin typeface="Source Sans Pro" panose="020B0503030403020204" pitchFamily="34" charset="0"/>
              </a:rPr>
              <a:t>Clamp the </a:t>
            </a:r>
            <a:r>
              <a:rPr lang="en-US" sz="1400" b="1" dirty="0">
                <a:latin typeface="Source Sans Pro" panose="020B0503030403020204" pitchFamily="34" charset="0"/>
              </a:rPr>
              <a:t>tire test wheel </a:t>
            </a:r>
            <a:r>
              <a:rPr lang="en-US" sz="1400" dirty="0">
                <a:latin typeface="Source Sans Pro" panose="020B0503030403020204" pitchFamily="34" charset="0"/>
              </a:rPr>
              <a:t>on the TB spindle</a:t>
            </a:r>
          </a:p>
          <a:p>
            <a:pPr marL="342900" indent="-342900">
              <a:buFont typeface="+mj-lt"/>
              <a:buAutoNum type="arabicParenBoth"/>
            </a:pPr>
            <a:r>
              <a:rPr lang="en-US" sz="1400" dirty="0">
                <a:latin typeface="Source Sans Pro" panose="020B0503030403020204" pitchFamily="34" charset="0"/>
              </a:rPr>
              <a:t>Bring tire test wheel up to speed</a:t>
            </a:r>
          </a:p>
          <a:p>
            <a:pPr marL="342900" lvl="0" indent="-342900">
              <a:buFont typeface="+mj-lt"/>
              <a:buAutoNum type="arabicParenBoth" startAt="6"/>
            </a:pPr>
            <a:r>
              <a:rPr lang="en-US" sz="1400" dirty="0">
                <a:solidFill>
                  <a:prstClr val="black"/>
                </a:solidFill>
                <a:latin typeface="Source Sans Pro" panose="020B0503030403020204" pitchFamily="34" charset="0"/>
              </a:rPr>
              <a:t>TB measurement</a:t>
            </a:r>
          </a:p>
          <a:p>
            <a:pPr marL="342900" lvl="0" indent="-342900">
              <a:buFont typeface="+mj-lt"/>
              <a:buAutoNum type="arabicParenBoth" startAt="6"/>
            </a:pPr>
            <a:r>
              <a:rPr lang="en-US" sz="1400" dirty="0">
                <a:solidFill>
                  <a:prstClr val="black"/>
                </a:solidFill>
                <a:latin typeface="Source Sans Pro" panose="020B0503030403020204" pitchFamily="34" charset="0"/>
              </a:rPr>
              <a:t>Test pressure TG</a:t>
            </a:r>
          </a:p>
          <a:p>
            <a:pPr marL="342900" lvl="0" indent="-342900">
              <a:buFont typeface="+mj-lt"/>
              <a:buAutoNum type="arabicParenBoth" startAt="6"/>
            </a:pPr>
            <a:r>
              <a:rPr lang="en-US" sz="1400" dirty="0">
                <a:solidFill>
                  <a:prstClr val="black"/>
                </a:solidFill>
                <a:latin typeface="Source Sans Pro" panose="020B0503030403020204" pitchFamily="34" charset="0"/>
              </a:rPr>
              <a:t>TG measurement</a:t>
            </a:r>
          </a:p>
          <a:p>
            <a:pPr marL="342900" lvl="0" indent="-342900">
              <a:buFont typeface="+mj-lt"/>
              <a:buAutoNum type="arabicParenBoth" startAt="6"/>
            </a:pPr>
            <a:r>
              <a:rPr lang="en-US" sz="1400" dirty="0">
                <a:solidFill>
                  <a:prstClr val="black"/>
                </a:solidFill>
                <a:latin typeface="Source Sans Pro" panose="020B0503030403020204" pitchFamily="34" charset="0"/>
              </a:rPr>
              <a:t>rotate </a:t>
            </a:r>
            <a:r>
              <a:rPr lang="en-US" sz="1400" b="1" dirty="0">
                <a:latin typeface="Source Sans Pro" panose="020B0503030403020204" pitchFamily="34" charset="0"/>
              </a:rPr>
              <a:t>tire test wheel</a:t>
            </a:r>
            <a:r>
              <a:rPr lang="en-US" sz="1400" dirty="0">
                <a:solidFill>
                  <a:prstClr val="black"/>
                </a:solidFill>
                <a:latin typeface="Source Sans Pro" panose="020B0503030403020204" pitchFamily="34" charset="0"/>
              </a:rPr>
              <a:t> to marking angle and apply marks</a:t>
            </a:r>
          </a:p>
          <a:p>
            <a:pPr marL="342900" lvl="0" indent="-342900">
              <a:buFont typeface="+mj-lt"/>
              <a:buAutoNum type="arabicParenBoth" startAt="6"/>
            </a:pPr>
            <a:r>
              <a:rPr lang="en-US" sz="1400" dirty="0">
                <a:solidFill>
                  <a:prstClr val="black"/>
                </a:solidFill>
                <a:latin typeface="Source Sans Pro" panose="020B0503030403020204" pitchFamily="34" charset="0"/>
              </a:rPr>
              <a:t>alternatively mark tire in a </a:t>
            </a:r>
            <a:r>
              <a:rPr lang="en-US" sz="1400" dirty="0" err="1">
                <a:solidFill>
                  <a:prstClr val="black"/>
                </a:solidFill>
                <a:latin typeface="Source Sans Pro" panose="020B0503030403020204" pitchFamily="34" charset="0"/>
              </a:rPr>
              <a:t>seperate</a:t>
            </a:r>
            <a:r>
              <a:rPr lang="en-US" sz="1400" dirty="0">
                <a:solidFill>
                  <a:prstClr val="black"/>
                </a:solidFill>
                <a:latin typeface="Source Sans Pro" panose="020B0503030403020204" pitchFamily="34" charset="0"/>
              </a:rPr>
              <a:t> marking station</a:t>
            </a:r>
          </a:p>
          <a:p>
            <a:pPr marL="342900" lvl="0" indent="-342900">
              <a:buFont typeface="+mj-lt"/>
              <a:buAutoNum type="arabicParenBoth" startAt="6"/>
            </a:pPr>
            <a:r>
              <a:rPr lang="en-US" sz="1400" dirty="0">
                <a:solidFill>
                  <a:prstClr val="black"/>
                </a:solidFill>
                <a:latin typeface="Source Sans Pro" panose="020B0503030403020204" pitchFamily="34" charset="0"/>
              </a:rPr>
              <a:t>Release </a:t>
            </a:r>
            <a:r>
              <a:rPr lang="en-US" sz="1400" b="1" dirty="0">
                <a:latin typeface="Source Sans Pro" panose="020B0503030403020204" pitchFamily="34" charset="0"/>
              </a:rPr>
              <a:t>tire test wheel</a:t>
            </a:r>
            <a:r>
              <a:rPr lang="en-US" sz="1400" dirty="0">
                <a:solidFill>
                  <a:prstClr val="black"/>
                </a:solidFill>
                <a:latin typeface="Source Sans Pro" panose="020B0503030403020204" pitchFamily="34" charset="0"/>
              </a:rPr>
              <a:t> to disassembling unit</a:t>
            </a:r>
          </a:p>
          <a:p>
            <a:pPr marL="342900" lvl="0" indent="-342900">
              <a:buFont typeface="+mj-lt"/>
              <a:buAutoNum type="arabicParenBoth" startAt="6"/>
            </a:pPr>
            <a:r>
              <a:rPr lang="en-US" sz="1400" dirty="0">
                <a:solidFill>
                  <a:prstClr val="black"/>
                </a:solidFill>
                <a:latin typeface="Source Sans Pro" panose="020B0503030403020204" pitchFamily="34" charset="0"/>
              </a:rPr>
              <a:t>Deflate </a:t>
            </a:r>
            <a:r>
              <a:rPr lang="en-US" sz="1400" b="1" dirty="0">
                <a:latin typeface="Source Sans Pro" panose="020B0503030403020204" pitchFamily="34" charset="0"/>
              </a:rPr>
              <a:t>tire test wheel</a:t>
            </a:r>
            <a:r>
              <a:rPr lang="en-US" sz="1400" dirty="0">
                <a:solidFill>
                  <a:prstClr val="black"/>
                </a:solidFill>
                <a:latin typeface="Source Sans Pro" panose="020B0503030403020204" pitchFamily="34" charset="0"/>
              </a:rPr>
              <a:t> and release the tire</a:t>
            </a:r>
          </a:p>
          <a:p>
            <a:pPr marL="342900" indent="-342900">
              <a:buFont typeface="+mj-lt"/>
              <a:buAutoNum type="arabicParenBoth" startAt="6"/>
            </a:pPr>
            <a:r>
              <a:rPr lang="en-US" sz="1400" dirty="0">
                <a:solidFill>
                  <a:prstClr val="black"/>
                </a:solidFill>
                <a:latin typeface="Source Sans Pro" panose="020B0503030403020204" pitchFamily="34" charset="0"/>
              </a:rPr>
              <a:t>Feed out empty </a:t>
            </a:r>
            <a:r>
              <a:rPr lang="en-US" sz="1400" b="1" dirty="0">
                <a:latin typeface="Source Sans Pro" panose="020B0503030403020204" pitchFamily="34" charset="0"/>
              </a:rPr>
              <a:t>tire test wheel</a:t>
            </a:r>
            <a:r>
              <a:rPr lang="en-US" sz="1400" b="1" dirty="0">
                <a:solidFill>
                  <a:prstClr val="black"/>
                </a:solidFill>
                <a:latin typeface="Source Sans Pro" panose="020B0503030403020204" pitchFamily="34" charset="0"/>
              </a:rPr>
              <a:t> tools </a:t>
            </a:r>
            <a:r>
              <a:rPr lang="en-US" sz="1400" dirty="0">
                <a:solidFill>
                  <a:prstClr val="black"/>
                </a:solidFill>
                <a:latin typeface="Source Sans Pro" panose="020B0503030403020204" pitchFamily="34" charset="0"/>
              </a:rPr>
              <a:t>back to tooling unit</a:t>
            </a:r>
          </a:p>
          <a:p>
            <a:pPr marL="342900" lvl="0" indent="-342900">
              <a:buFont typeface="+mj-lt"/>
              <a:buAutoNum type="arabicParenBoth" startAt="6"/>
            </a:pPr>
            <a:r>
              <a:rPr lang="en-US" sz="1400" dirty="0">
                <a:solidFill>
                  <a:prstClr val="black"/>
                </a:solidFill>
                <a:latin typeface="Source Sans Pro" panose="020B0503030403020204" pitchFamily="34" charset="0"/>
              </a:rPr>
              <a:t>Feed out tire to sorting station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50021B4D-063D-E2AE-5B0C-D0663D9E6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30" y="1262132"/>
            <a:ext cx="756443" cy="54694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7D16C5F-E32E-D368-C851-002C8F6A341E}"/>
              </a:ext>
            </a:extLst>
          </p:cNvPr>
          <p:cNvSpPr txBox="1"/>
          <p:nvPr/>
        </p:nvSpPr>
        <p:spPr>
          <a:xfrm>
            <a:off x="347929" y="3494273"/>
            <a:ext cx="49788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TU</a:t>
            </a:r>
            <a:r>
              <a:rPr lang="de-DE" dirty="0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@2Bar </a:t>
            </a:r>
            <a:r>
              <a:rPr lang="de-DE" dirty="0" err="1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cw</a:t>
            </a:r>
            <a:r>
              <a:rPr lang="de-DE" dirty="0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/</a:t>
            </a:r>
            <a:r>
              <a:rPr lang="de-DE" dirty="0" err="1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ccw</a:t>
            </a:r>
            <a:r>
              <a:rPr lang="de-DE" dirty="0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: 14s</a:t>
            </a:r>
          </a:p>
          <a:p>
            <a:r>
              <a:rPr lang="de-DE" b="1" dirty="0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TB</a:t>
            </a:r>
            <a:r>
              <a:rPr lang="de-DE" dirty="0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@2Bar</a:t>
            </a:r>
            <a:r>
              <a:rPr lang="de-DE" b="1" dirty="0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TG</a:t>
            </a:r>
            <a:r>
              <a:rPr lang="de-DE" dirty="0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@4Bar: </a:t>
            </a:r>
            <a:r>
              <a:rPr lang="de-DE" dirty="0" err="1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less</a:t>
            </a:r>
            <a:r>
              <a:rPr lang="de-DE" dirty="0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14s incl. </a:t>
            </a:r>
            <a:r>
              <a:rPr lang="de-DE" dirty="0" err="1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marking</a:t>
            </a:r>
            <a:endParaRPr lang="de-DE" dirty="0">
              <a:solidFill>
                <a:srgbClr val="00B05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de-DE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2 </a:t>
            </a:r>
            <a:r>
              <a:rPr lang="de-DE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tires</a:t>
            </a:r>
            <a:r>
              <a:rPr lang="de-DE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DE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measured</a:t>
            </a:r>
            <a:r>
              <a:rPr lang="de-DE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 on 2 </a:t>
            </a:r>
            <a:r>
              <a:rPr lang="de-DE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spindles</a:t>
            </a:r>
            <a:r>
              <a:rPr lang="de-DE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DE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simultaneously</a:t>
            </a:r>
            <a:r>
              <a:rPr lang="de-DE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de-DE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therfore</a:t>
            </a:r>
            <a:r>
              <a:rPr lang="de-DE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DE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max</a:t>
            </a:r>
            <a:r>
              <a:rPr lang="de-DE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 .14s </a:t>
            </a:r>
            <a:r>
              <a:rPr lang="de-DE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cycle</a:t>
            </a:r>
            <a:r>
              <a:rPr lang="de-DE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 time per </a:t>
            </a:r>
            <a:r>
              <a:rPr lang="de-DE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tire</a:t>
            </a:r>
            <a:endParaRPr lang="de-DE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21" name="Diagram group">
            <a:extLst>
              <a:ext uri="{FF2B5EF4-FFF2-40B4-BE49-F238E27FC236}">
                <a16:creationId xmlns:a16="http://schemas.microsoft.com/office/drawing/2014/main" id="{D8DE3869-AACA-9A65-E77F-AB456108AE3D}"/>
              </a:ext>
            </a:extLst>
          </p:cNvPr>
          <p:cNvGrpSpPr/>
          <p:nvPr/>
        </p:nvGrpSpPr>
        <p:grpSpPr>
          <a:xfrm>
            <a:off x="8145506" y="2197857"/>
            <a:ext cx="859565" cy="546943"/>
            <a:chOff x="6046646" y="1956652"/>
            <a:chExt cx="1438894" cy="86333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DA235ADA-7ACE-EE7D-0BD0-E6AC47E714EE}"/>
                </a:ext>
              </a:extLst>
            </p:cNvPr>
            <p:cNvGrpSpPr/>
            <p:nvPr/>
          </p:nvGrpSpPr>
          <p:grpSpPr>
            <a:xfrm>
              <a:off x="6046646" y="1956652"/>
              <a:ext cx="1438894" cy="863336"/>
              <a:chOff x="6046646" y="1956652"/>
              <a:chExt cx="1438894" cy="863336"/>
            </a:xfrm>
          </p:grpSpPr>
          <p:sp>
            <p:nvSpPr>
              <p:cNvPr id="23" name="Rechteck: abgerundete Ecken 22">
                <a:extLst>
                  <a:ext uri="{FF2B5EF4-FFF2-40B4-BE49-F238E27FC236}">
                    <a16:creationId xmlns:a16="http://schemas.microsoft.com/office/drawing/2014/main" id="{0FE3FB6B-1C79-A628-27D1-BD02D0C4F69F}"/>
                  </a:ext>
                </a:extLst>
              </p:cNvPr>
              <p:cNvSpPr/>
              <p:nvPr/>
            </p:nvSpPr>
            <p:spPr>
              <a:xfrm>
                <a:off x="6046646" y="1956652"/>
                <a:ext cx="1438894" cy="86333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5676501"/>
                  <a:satOff val="22749"/>
                  <a:lumOff val="4930"/>
                  <a:alphaOff val="0"/>
                </a:schemeClr>
              </a:fillRef>
              <a:effectRef idx="2">
                <a:schemeClr val="accent5">
                  <a:hueOff val="-5676501"/>
                  <a:satOff val="22749"/>
                  <a:lumOff val="493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Rechteck: abgerundete Ecken 4">
                <a:extLst>
                  <a:ext uri="{FF2B5EF4-FFF2-40B4-BE49-F238E27FC236}">
                    <a16:creationId xmlns:a16="http://schemas.microsoft.com/office/drawing/2014/main" id="{D17CB6E9-307B-7B4A-437F-8B368CD693E1}"/>
                  </a:ext>
                </a:extLst>
              </p:cNvPr>
              <p:cNvSpPr txBox="1"/>
              <p:nvPr/>
            </p:nvSpPr>
            <p:spPr>
              <a:xfrm>
                <a:off x="6071932" y="1981938"/>
                <a:ext cx="1388322" cy="81276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  <a:sp3d extrusionH="28000" prstMaterial="matte"/>
              </a:bodyPr>
              <a:lstStyle/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de-DE" sz="1900" kern="1200" dirty="0"/>
                  <a:t>TB/TG</a:t>
                </a:r>
              </a:p>
            </p:txBody>
          </p:sp>
        </p:grpSp>
      </p:grpSp>
      <p:pic>
        <p:nvPicPr>
          <p:cNvPr id="25" name="Picture 4">
            <a:extLst>
              <a:ext uri="{FF2B5EF4-FFF2-40B4-BE49-F238E27FC236}">
                <a16:creationId xmlns:a16="http://schemas.microsoft.com/office/drawing/2014/main" id="{E97A9DE0-9D2F-BB14-ABDA-8E4BEEE93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001" y="1988072"/>
            <a:ext cx="605564" cy="437851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508CE21C-FBF5-AE3E-3A44-9D7A293775E9}"/>
              </a:ext>
            </a:extLst>
          </p:cNvPr>
          <p:cNvSpPr txBox="1"/>
          <p:nvPr/>
        </p:nvSpPr>
        <p:spPr>
          <a:xfrm rot="20911452">
            <a:off x="6678421" y="408572"/>
            <a:ext cx="1856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&lt;= 14s </a:t>
            </a:r>
            <a:r>
              <a:rPr lang="de-DE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expected</a:t>
            </a:r>
            <a:r>
              <a:rPr lang="de-DE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4732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TUGB Revolution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059582"/>
            <a:ext cx="8352928" cy="43204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Revolutionary</a:t>
            </a:r>
            <a:r>
              <a:rPr lang="en-US" dirty="0"/>
              <a:t> UGB inspection line</a:t>
            </a:r>
            <a:r>
              <a:rPr lang="de-DE" dirty="0"/>
              <a:t>: Part </a:t>
            </a:r>
            <a:r>
              <a:rPr lang="de-DE" dirty="0" err="1"/>
              <a:t>machines</a:t>
            </a:r>
            <a:r>
              <a:rPr lang="de-DE" dirty="0"/>
              <a:t>, </a:t>
            </a:r>
            <a:r>
              <a:rPr lang="de-DE" dirty="0" err="1"/>
              <a:t>structure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5144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788DDB43-E097-4F6C-9864-08C7CE9F53E2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87444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6B4FB927-2D67-44E6-91AA-C2779E02C727}" type="datetimeFigureOut">
              <a:rPr lang="de-DE" smtClean="0"/>
              <a:pPr/>
              <a:t>03.03.2025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640" y="4767263"/>
            <a:ext cx="684076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r>
              <a:rPr lang="de-DE"/>
              <a:t>© Siegmar Ahlvers</a:t>
            </a:r>
          </a:p>
        </p:txBody>
      </p:sp>
      <p:sp>
        <p:nvSpPr>
          <p:cNvPr id="8" name="Rechteck 7"/>
          <p:cNvSpPr/>
          <p:nvPr/>
        </p:nvSpPr>
        <p:spPr>
          <a:xfrm>
            <a:off x="1043608" y="1491630"/>
            <a:ext cx="64807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600" dirty="0" err="1">
                <a:latin typeface="Source Sans Pro" panose="020B0503030403020204" pitchFamily="34" charset="0"/>
              </a:rPr>
              <a:t>Lube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station</a:t>
            </a:r>
            <a:endParaRPr lang="de-DE" sz="1600" dirty="0">
              <a:latin typeface="Source Sans Pro" panose="020B0503030403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1600" dirty="0" err="1">
                <a:latin typeface="Source Sans Pro" panose="020B0503030403020204" pitchFamily="34" charset="0"/>
              </a:rPr>
              <a:t>Tire</a:t>
            </a:r>
            <a:r>
              <a:rPr lang="de-DE" sz="1600" dirty="0">
                <a:latin typeface="Source Sans Pro" panose="020B0503030403020204" pitchFamily="34" charset="0"/>
              </a:rPr>
              <a:t> /  </a:t>
            </a:r>
            <a:r>
              <a:rPr lang="de-DE" sz="1600" dirty="0" err="1">
                <a:latin typeface="Source Sans Pro" panose="020B0503030403020204" pitchFamily="34" charset="0"/>
              </a:rPr>
              <a:t>test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wheel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assembly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station</a:t>
            </a:r>
            <a:r>
              <a:rPr lang="de-DE" sz="1600" dirty="0">
                <a:latin typeface="Source Sans Pro" panose="020B0503030403020204" pitchFamily="34" charset="0"/>
              </a:rPr>
              <a:t>, Inflation bell / </a:t>
            </a:r>
            <a:r>
              <a:rPr lang="de-DE" sz="1600" dirty="0" err="1">
                <a:latin typeface="Source Sans Pro" panose="020B0503030403020204" pitchFamily="34" charset="0"/>
              </a:rPr>
              <a:t>Inspection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pressure</a:t>
            </a:r>
            <a:r>
              <a:rPr lang="de-DE" sz="1600" dirty="0">
                <a:latin typeface="Source Sans Pro" panose="020B0503030403020204" pitchFamily="34" charset="0"/>
              </a:rPr>
              <a:t>, Test </a:t>
            </a:r>
            <a:r>
              <a:rPr lang="de-DE" sz="1600" dirty="0" err="1">
                <a:latin typeface="Source Sans Pro" panose="020B0503030403020204" pitchFamily="34" charset="0"/>
              </a:rPr>
              <a:t>wheel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storage</a:t>
            </a:r>
            <a:endParaRPr lang="de-DE" sz="1600" dirty="0">
              <a:latin typeface="Source Sans Pro" panose="020B0503030403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1600" dirty="0">
                <a:latin typeface="Source Sans Pro" panose="020B0503030403020204" pitchFamily="34" charset="0"/>
              </a:rPr>
              <a:t>Measurement </a:t>
            </a:r>
            <a:r>
              <a:rPr lang="de-DE" sz="1600" dirty="0" err="1">
                <a:latin typeface="Source Sans Pro" panose="020B0503030403020204" pitchFamily="34" charset="0"/>
              </a:rPr>
              <a:t>station</a:t>
            </a:r>
            <a:r>
              <a:rPr lang="de-DE" sz="1600" dirty="0">
                <a:latin typeface="Source Sans Pro" panose="020B0503030403020204" pitchFamily="34" charset="0"/>
              </a:rPr>
              <a:t> TU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>
                <a:latin typeface="Source Sans Pro" panose="020B0503030403020204" pitchFamily="34" charset="0"/>
              </a:rPr>
              <a:t>Drop </a:t>
            </a:r>
            <a:r>
              <a:rPr lang="de-DE" sz="1600" dirty="0" err="1">
                <a:latin typeface="Source Sans Pro" panose="020B0503030403020204" pitchFamily="34" charset="0"/>
              </a:rPr>
              <a:t>Conveyor</a:t>
            </a:r>
            <a:r>
              <a:rPr lang="de-DE" sz="1600" dirty="0">
                <a:latin typeface="Source Sans Pro" panose="020B0503030403020204" pitchFamily="34" charset="0"/>
              </a:rPr>
              <a:t> optional </a:t>
            </a:r>
            <a:r>
              <a:rPr lang="de-DE" sz="1600" dirty="0" err="1">
                <a:latin typeface="Source Sans Pro" panose="020B0503030403020204" pitchFamily="34" charset="0"/>
              </a:rPr>
              <a:t>for</a:t>
            </a:r>
            <a:r>
              <a:rPr lang="de-DE" sz="1600" dirty="0">
                <a:latin typeface="Source Sans Pro" panose="020B0503030403020204" pitchFamily="34" charset="0"/>
              </a:rPr>
              <a:t> intermediate </a:t>
            </a:r>
            <a:r>
              <a:rPr lang="de-DE" sz="1600" dirty="0" err="1">
                <a:latin typeface="Source Sans Pro" panose="020B0503030403020204" pitchFamily="34" charset="0"/>
              </a:rPr>
              <a:t>storage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of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tire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test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wheel</a:t>
            </a:r>
            <a:endParaRPr lang="de-DE" sz="1600" dirty="0">
              <a:latin typeface="Source Sans Pro" panose="020B0503030403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1600" dirty="0">
                <a:latin typeface="Source Sans Pro" panose="020B0503030403020204" pitchFamily="34" charset="0"/>
              </a:rPr>
              <a:t>Measurement </a:t>
            </a:r>
            <a:r>
              <a:rPr lang="de-DE" sz="1600" dirty="0" err="1">
                <a:latin typeface="Source Sans Pro" panose="020B0503030403020204" pitchFamily="34" charset="0"/>
              </a:rPr>
              <a:t>station</a:t>
            </a:r>
            <a:r>
              <a:rPr lang="de-DE" sz="1600" dirty="0">
                <a:latin typeface="Source Sans Pro" panose="020B0503030403020204" pitchFamily="34" charset="0"/>
              </a:rPr>
              <a:t> TB / TG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err="1">
                <a:latin typeface="Source Sans Pro" panose="020B0503030403020204" pitchFamily="34" charset="0"/>
              </a:rPr>
              <a:t>Marking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station</a:t>
            </a:r>
            <a:endParaRPr lang="de-DE" sz="1600" dirty="0">
              <a:latin typeface="Source Sans Pro" panose="020B0503030403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1600" dirty="0" err="1">
                <a:latin typeface="Source Sans Pro" panose="020B0503030403020204" pitchFamily="34" charset="0"/>
              </a:rPr>
              <a:t>Tire</a:t>
            </a:r>
            <a:r>
              <a:rPr lang="de-DE" sz="1600" dirty="0">
                <a:latin typeface="Source Sans Pro" panose="020B0503030403020204" pitchFamily="34" charset="0"/>
              </a:rPr>
              <a:t> / </a:t>
            </a:r>
            <a:r>
              <a:rPr lang="de-DE" sz="1600" dirty="0" err="1">
                <a:latin typeface="Source Sans Pro" panose="020B0503030403020204" pitchFamily="34" charset="0"/>
              </a:rPr>
              <a:t>test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wheel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disassembly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station</a:t>
            </a:r>
            <a:r>
              <a:rPr lang="de-DE" sz="1600" dirty="0">
                <a:latin typeface="Source Sans Pro" panose="020B0503030403020204" pitchFamily="34" charset="0"/>
              </a:rPr>
              <a:t> / </a:t>
            </a:r>
            <a:r>
              <a:rPr lang="de-DE" sz="1600" dirty="0" err="1">
                <a:latin typeface="Source Sans Pro" panose="020B0503030403020204" pitchFamily="34" charset="0"/>
              </a:rPr>
              <a:t>test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wheel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return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station</a:t>
            </a:r>
            <a:endParaRPr lang="de-DE" sz="1600" dirty="0">
              <a:latin typeface="Source Sans Pro" panose="020B0503030403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1600" dirty="0" err="1">
                <a:latin typeface="Source Sans Pro" panose="020B0503030403020204" pitchFamily="34" charset="0"/>
              </a:rPr>
              <a:t>Sorting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lift</a:t>
            </a:r>
            <a:r>
              <a:rPr lang="de-DE" sz="1600" dirty="0">
                <a:latin typeface="Source Sans Pro" panose="020B0503030403020204" pitchFamily="34" charset="0"/>
              </a:rPr>
              <a:t> / Robot</a:t>
            </a:r>
          </a:p>
          <a:p>
            <a:endParaRPr lang="de-DE" sz="1600" dirty="0">
              <a:latin typeface="Source Sans Pro" panose="020B0503030403020204" pitchFamily="34" charset="0"/>
            </a:endParaRPr>
          </a:p>
        </p:txBody>
      </p:sp>
      <p:sp>
        <p:nvSpPr>
          <p:cNvPr id="46" name="180-Grad-Pfeil 45"/>
          <p:cNvSpPr/>
          <p:nvPr/>
        </p:nvSpPr>
        <p:spPr>
          <a:xfrm rot="16200000" flipV="1">
            <a:off x="7344308" y="2175706"/>
            <a:ext cx="1656184" cy="864096"/>
          </a:xfrm>
          <a:prstGeom prst="uturnArrow">
            <a:avLst>
              <a:gd name="adj1" fmla="val 13576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8BD724-D3B1-77EB-A8E5-C1A63786A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383" y="2281779"/>
            <a:ext cx="670130" cy="65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883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TUGB Revolution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059582"/>
            <a:ext cx="8352928" cy="43204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Revolutionary</a:t>
            </a:r>
            <a:r>
              <a:rPr lang="en-US" dirty="0"/>
              <a:t> UGB inspection line</a:t>
            </a:r>
            <a:r>
              <a:rPr lang="de-DE" dirty="0"/>
              <a:t>: </a:t>
            </a:r>
            <a:r>
              <a:rPr lang="de-DE" dirty="0" err="1"/>
              <a:t>Lube</a:t>
            </a:r>
            <a:r>
              <a:rPr lang="de-DE" dirty="0"/>
              <a:t> </a:t>
            </a:r>
            <a:r>
              <a:rPr lang="de-DE" dirty="0" err="1"/>
              <a:t>station</a:t>
            </a:r>
            <a:r>
              <a:rPr lang="de-DE" dirty="0"/>
              <a:t> </a:t>
            </a:r>
            <a:r>
              <a:rPr lang="de-DE" dirty="0" err="1"/>
              <a:t>functions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5144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788DDB43-E097-4F6C-9864-08C7CE9F53E2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87444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fld id="{6B4FB927-2D67-44E6-91AA-C2779E02C727}" type="datetimeFigureOut">
              <a:rPr lang="de-DE" smtClean="0"/>
              <a:pPr/>
              <a:t>03.03.2025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640" y="4767263"/>
            <a:ext cx="684076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</a:defRPr>
            </a:lvl1pPr>
          </a:lstStyle>
          <a:p>
            <a:r>
              <a:rPr lang="de-DE"/>
              <a:t>© Siegmar Ahlvers</a:t>
            </a:r>
          </a:p>
        </p:txBody>
      </p:sp>
      <p:sp>
        <p:nvSpPr>
          <p:cNvPr id="12" name="Rechteck 11"/>
          <p:cNvSpPr/>
          <p:nvPr/>
        </p:nvSpPr>
        <p:spPr>
          <a:xfrm>
            <a:off x="1043608" y="1491630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err="1">
                <a:latin typeface="Source Sans Pro" panose="020B0503030403020204" pitchFamily="34" charset="0"/>
              </a:rPr>
              <a:t>Lube</a:t>
            </a:r>
            <a:r>
              <a:rPr lang="de-DE" sz="1600" b="1" dirty="0">
                <a:latin typeface="Source Sans Pro" panose="020B0503030403020204" pitchFamily="34" charset="0"/>
              </a:rPr>
              <a:t> </a:t>
            </a:r>
            <a:r>
              <a:rPr lang="de-DE" sz="1600" b="1" dirty="0" err="1">
                <a:latin typeface="Source Sans Pro" panose="020B0503030403020204" pitchFamily="34" charset="0"/>
              </a:rPr>
              <a:t>station</a:t>
            </a:r>
            <a:r>
              <a:rPr lang="de-DE" sz="1600" b="1" dirty="0">
                <a:latin typeface="Source Sans Pro" panose="020B0503030403020204" pitchFamily="34" charset="0"/>
              </a:rPr>
              <a:t> </a:t>
            </a:r>
            <a:r>
              <a:rPr lang="de-DE" sz="1600" b="1" dirty="0" err="1">
                <a:latin typeface="Source Sans Pro" panose="020B0503030403020204" pitchFamily="34" charset="0"/>
              </a:rPr>
              <a:t>functions</a:t>
            </a:r>
            <a:endParaRPr lang="de-DE" sz="1600" b="1" dirty="0">
              <a:latin typeface="Source Sans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err="1">
                <a:latin typeface="Source Sans Pro" panose="020B0503030403020204" pitchFamily="34" charset="0"/>
              </a:rPr>
              <a:t>receive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the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tire</a:t>
            </a:r>
            <a:endParaRPr lang="de-DE" sz="1600" dirty="0">
              <a:latin typeface="Source Sans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err="1">
                <a:latin typeface="Source Sans Pro" panose="020B0503030403020204" pitchFamily="34" charset="0"/>
              </a:rPr>
              <a:t>center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the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tire</a:t>
            </a:r>
            <a:endParaRPr lang="de-DE" sz="1600" dirty="0">
              <a:latin typeface="Source Sans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err="1">
                <a:latin typeface="Source Sans Pro" panose="020B0503030403020204" pitchFamily="34" charset="0"/>
              </a:rPr>
              <a:t>lube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the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bead</a:t>
            </a:r>
            <a:endParaRPr lang="de-DE" sz="1600" dirty="0">
              <a:latin typeface="Source Sans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err="1">
                <a:latin typeface="Source Sans Pro" panose="020B0503030403020204" pitchFamily="34" charset="0"/>
              </a:rPr>
              <a:t>read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barcode</a:t>
            </a:r>
            <a:endParaRPr lang="de-DE" sz="1600" dirty="0">
              <a:latin typeface="Source Sans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err="1">
                <a:latin typeface="Source Sans Pro" panose="020B0503030403020204" pitchFamily="34" charset="0"/>
              </a:rPr>
              <a:t>detect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position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of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barcode</a:t>
            </a:r>
            <a:endParaRPr lang="de-DE" sz="1600" dirty="0">
              <a:latin typeface="Source Sans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latin typeface="Source Sans Pro" panose="020B0503030403020204" pitchFamily="34" charset="0"/>
              </a:rPr>
              <a:t>turn </a:t>
            </a:r>
            <a:r>
              <a:rPr lang="de-DE" sz="1600" dirty="0" err="1">
                <a:latin typeface="Source Sans Pro" panose="020B0503030403020204" pitchFamily="34" charset="0"/>
              </a:rPr>
              <a:t>tire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with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respect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to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the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barcode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to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conveying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direction</a:t>
            </a:r>
            <a:endParaRPr lang="de-DE" sz="1600" dirty="0">
              <a:latin typeface="Source Sans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err="1">
                <a:latin typeface="Source Sans Pro" panose="020B0503030403020204" pitchFamily="34" charset="0"/>
              </a:rPr>
              <a:t>conveying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the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tire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to</a:t>
            </a:r>
            <a:r>
              <a:rPr lang="de-DE" sz="1600" dirty="0">
                <a:latin typeface="Source Sans Pro" panose="020B0503030403020204" pitchFamily="34" charset="0"/>
              </a:rPr>
              <a:t>  </a:t>
            </a:r>
            <a:r>
              <a:rPr lang="de-DE" sz="1600" dirty="0" err="1">
                <a:latin typeface="Source Sans Pro" panose="020B0503030403020204" pitchFamily="34" charset="0"/>
              </a:rPr>
              <a:t>assembly</a:t>
            </a:r>
            <a:r>
              <a:rPr lang="de-DE" sz="1600" dirty="0">
                <a:latin typeface="Source Sans Pro" panose="020B0503030403020204" pitchFamily="34" charset="0"/>
              </a:rPr>
              <a:t> </a:t>
            </a:r>
            <a:r>
              <a:rPr lang="de-DE" sz="1600" dirty="0" err="1">
                <a:latin typeface="Source Sans Pro" panose="020B0503030403020204" pitchFamily="34" charset="0"/>
              </a:rPr>
              <a:t>station</a:t>
            </a:r>
            <a:endParaRPr lang="de-DE" sz="1600" dirty="0">
              <a:latin typeface="Source Sans Pro" panose="020B0503030403020204" pitchFamily="34" charset="0"/>
            </a:endParaRPr>
          </a:p>
        </p:txBody>
      </p:sp>
      <p:grpSp>
        <p:nvGrpSpPr>
          <p:cNvPr id="17" name="Diagram group"/>
          <p:cNvGrpSpPr/>
          <p:nvPr/>
        </p:nvGrpSpPr>
        <p:grpSpPr>
          <a:xfrm>
            <a:off x="1071970" y="3507854"/>
            <a:ext cx="1438894" cy="863336"/>
            <a:chOff x="3290" y="517758"/>
            <a:chExt cx="1438894" cy="86333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8" name="Gruppieren 17"/>
            <p:cNvGrpSpPr/>
            <p:nvPr/>
          </p:nvGrpSpPr>
          <p:grpSpPr>
            <a:xfrm>
              <a:off x="3290" y="517758"/>
              <a:ext cx="1438894" cy="863336"/>
              <a:chOff x="3290" y="517758"/>
              <a:chExt cx="1438894" cy="863336"/>
            </a:xfrm>
          </p:grpSpPr>
          <p:sp>
            <p:nvSpPr>
              <p:cNvPr id="19" name="Abgerundetes Rechteck 18"/>
              <p:cNvSpPr/>
              <p:nvPr/>
            </p:nvSpPr>
            <p:spPr>
              <a:xfrm>
                <a:off x="3290" y="517758"/>
                <a:ext cx="1438894" cy="86333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Abgerundetes Rechteck 4"/>
              <p:cNvSpPr/>
              <p:nvPr/>
            </p:nvSpPr>
            <p:spPr>
              <a:xfrm>
                <a:off x="28576" y="543044"/>
                <a:ext cx="1388322" cy="81276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  <a:sp3d extrusionH="28000" prstMaterial="matte"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000" kern="1200" dirty="0" err="1"/>
                  <a:t>Lube</a:t>
                </a:r>
                <a:endParaRPr lang="de-DE" sz="20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5057481"/>
      </p:ext>
    </p:extLst>
  </p:cSld>
  <p:clrMapOvr>
    <a:masterClrMapping/>
  </p:clrMapOvr>
</p:sld>
</file>

<file path=ppt/theme/theme1.xml><?xml version="1.0" encoding="utf-8"?>
<a:theme xmlns:a="http://schemas.openxmlformats.org/drawingml/2006/main" name="SEICHTER-Vorlage-16x9_Variante-03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SEICHTER-Vorlage-16x9_Variante-03</Template>
  <TotalTime>0</TotalTime>
  <Words>1324</Words>
  <Application>Microsoft Office PowerPoint</Application>
  <PresentationFormat>Bildschirmpräsentation (16:9)</PresentationFormat>
  <Paragraphs>256</Paragraphs>
  <Slides>17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Source Sans Pro</vt:lpstr>
      <vt:lpstr>Wingdings</vt:lpstr>
      <vt:lpstr>SEICHTER-Vorlage-16x9_Variante-03</vt:lpstr>
      <vt:lpstr>TUGB Revolution</vt:lpstr>
      <vt:lpstr>TUGB Revolution</vt:lpstr>
      <vt:lpstr>TUGB Revolution</vt:lpstr>
      <vt:lpstr>TUGB Revolution</vt:lpstr>
      <vt:lpstr>TUGB Revolution</vt:lpstr>
      <vt:lpstr>TUGB Revolution</vt:lpstr>
      <vt:lpstr>TUGB Revolution</vt:lpstr>
      <vt:lpstr>TUGB Revolution</vt:lpstr>
      <vt:lpstr>TUGB Revolution</vt:lpstr>
      <vt:lpstr>TUGB Revolution</vt:lpstr>
      <vt:lpstr>TUGB Revolution</vt:lpstr>
      <vt:lpstr>TUGB Revolution</vt:lpstr>
      <vt:lpstr>TUGB Revolution</vt:lpstr>
      <vt:lpstr>TUGB Revolution</vt:lpstr>
      <vt:lpstr>TUGB Revolution</vt:lpstr>
      <vt:lpstr>TUGB Revolution</vt:lpstr>
      <vt:lpstr>TUGB Revolution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Siegmar Ahlvers</dc:creator>
  <cp:lastModifiedBy>Siegmar Ahlvers</cp:lastModifiedBy>
  <cp:revision>82</cp:revision>
  <dcterms:created xsi:type="dcterms:W3CDTF">2019-02-04T17:30:14Z</dcterms:created>
  <dcterms:modified xsi:type="dcterms:W3CDTF">2025-03-03T16:36:25Z</dcterms:modified>
</cp:coreProperties>
</file>